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256" r:id="rId3"/>
    <p:sldId id="298" r:id="rId4"/>
    <p:sldId id="276" r:id="rId5"/>
    <p:sldId id="301" r:id="rId6"/>
    <p:sldId id="271" r:id="rId7"/>
    <p:sldId id="272" r:id="rId8"/>
    <p:sldId id="302" r:id="rId9"/>
    <p:sldId id="303" r:id="rId10"/>
    <p:sldId id="304" r:id="rId11"/>
    <p:sldId id="299" r:id="rId12"/>
    <p:sldId id="305" r:id="rId13"/>
    <p:sldId id="306" r:id="rId14"/>
    <p:sldId id="307" r:id="rId15"/>
    <p:sldId id="292" r:id="rId16"/>
    <p:sldId id="308" r:id="rId17"/>
    <p:sldId id="309" r:id="rId18"/>
    <p:sldId id="310" r:id="rId19"/>
    <p:sldId id="311" r:id="rId20"/>
    <p:sldId id="312" r:id="rId21"/>
    <p:sldId id="313" r:id="rId22"/>
    <p:sldId id="317" r:id="rId23"/>
    <p:sldId id="318" r:id="rId24"/>
    <p:sldId id="319" r:id="rId25"/>
    <p:sldId id="320" r:id="rId26"/>
    <p:sldId id="321" r:id="rId27"/>
    <p:sldId id="322" r:id="rId28"/>
    <p:sldId id="288" r:id="rId29"/>
    <p:sldId id="315" r:id="rId30"/>
    <p:sldId id="316" r:id="rId31"/>
    <p:sldId id="324" r:id="rId32"/>
    <p:sldId id="323"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a Halilova" initials="K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4A"/>
    <a:srgbClr val="2B8D30"/>
    <a:srgbClr val="FBC1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1"/>
    <p:restoredTop sz="95628" autoAdjust="0"/>
  </p:normalViewPr>
  <p:slideViewPr>
    <p:cSldViewPr snapToGrid="0">
      <p:cViewPr>
        <p:scale>
          <a:sx n="99" d="100"/>
          <a:sy n="99" d="100"/>
        </p:scale>
        <p:origin x="-198" y="-198"/>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274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dirty="0"/>
              <a:t>Patient Care Connect - Building a Successful Regional Cancer Quality Network</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03/20/18</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B5DB734-B896-4DF3-8D17-CD9A3E1B527A}" type="slidenum">
              <a:rPr lang="en-US" smtClean="0"/>
              <a:t>‹#›</a:t>
            </a:fld>
            <a:endParaRPr lang="en-US"/>
          </a:p>
        </p:txBody>
      </p:sp>
    </p:spTree>
    <p:extLst>
      <p:ext uri="{BB962C8B-B14F-4D97-AF65-F5344CB8AC3E}">
        <p14:creationId xmlns:p14="http://schemas.microsoft.com/office/powerpoint/2010/main" val="236037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02BA80-3CAC-7A40-A68C-8D7AE5FFC1F6}" type="datetimeFigureOut">
              <a:rPr lang="en-US" smtClean="0"/>
              <a:t>6/12/2018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5D5654-8231-A447-B432-0CC280E3FEE2}" type="slidenum">
              <a:rPr lang="en-US" smtClean="0"/>
              <a:t>‹#›</a:t>
            </a:fld>
            <a:endParaRPr lang="en-US"/>
          </a:p>
        </p:txBody>
      </p:sp>
    </p:spTree>
    <p:extLst>
      <p:ext uri="{BB962C8B-B14F-4D97-AF65-F5344CB8AC3E}">
        <p14:creationId xmlns:p14="http://schemas.microsoft.com/office/powerpoint/2010/main" val="126547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099816"/>
            <a:ext cx="12192000" cy="213158"/>
          </a:xfrm>
          <a:prstGeom prst="rect">
            <a:avLst/>
          </a:prstGeom>
          <a:solidFill>
            <a:srgbClr val="FB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94" t="10398" r="20909" b="20738"/>
          <a:stretch/>
        </p:blipFill>
        <p:spPr>
          <a:xfrm>
            <a:off x="10643514" y="6095471"/>
            <a:ext cx="1163781" cy="718178"/>
          </a:xfrm>
          <a:prstGeom prst="rect">
            <a:avLst/>
          </a:prstGeom>
        </p:spPr>
      </p:pic>
    </p:spTree>
    <p:extLst>
      <p:ext uri="{BB962C8B-B14F-4D97-AF65-F5344CB8AC3E}">
        <p14:creationId xmlns:p14="http://schemas.microsoft.com/office/powerpoint/2010/main" val="291874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021DEAF-3A5D-445B-90D4-EF4478C9264E}" type="datetimeFigureOut">
              <a:rPr lang="en-US" smtClean="0"/>
              <a:t>6/12/2018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2FD7A3F-1FEF-4861-B4AE-1C6C92D12F94}" type="slidenum">
              <a:rPr lang="en-US" smtClean="0"/>
              <a:t>‹#›</a:t>
            </a:fld>
            <a:endParaRPr lang="en-US"/>
          </a:p>
        </p:txBody>
      </p:sp>
    </p:spTree>
    <p:extLst>
      <p:ext uri="{BB962C8B-B14F-4D97-AF65-F5344CB8AC3E}">
        <p14:creationId xmlns:p14="http://schemas.microsoft.com/office/powerpoint/2010/main" val="354833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714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021DEAF-3A5D-445B-90D4-EF4478C9264E}" type="datetimeFigureOut">
              <a:rPr lang="en-US" smtClean="0"/>
              <a:t>6/12/2018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2FD7A3F-1FEF-4861-B4AE-1C6C92D12F94}" type="slidenum">
              <a:rPr lang="en-US" smtClean="0"/>
              <a:t>‹#›</a:t>
            </a:fld>
            <a:endParaRPr lang="en-US"/>
          </a:p>
        </p:txBody>
      </p:sp>
    </p:spTree>
    <p:extLst>
      <p:ext uri="{BB962C8B-B14F-4D97-AF65-F5344CB8AC3E}">
        <p14:creationId xmlns:p14="http://schemas.microsoft.com/office/powerpoint/2010/main" val="9811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021DEAF-3A5D-445B-90D4-EF4478C9264E}" type="datetimeFigureOut">
              <a:rPr lang="en-US" smtClean="0"/>
              <a:t>6/12/2018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2FD7A3F-1FEF-4861-B4AE-1C6C92D12F94}" type="slidenum">
              <a:rPr lang="en-US" smtClean="0"/>
              <a:t>‹#›</a:t>
            </a:fld>
            <a:endParaRPr lang="en-US"/>
          </a:p>
        </p:txBody>
      </p:sp>
    </p:spTree>
    <p:extLst>
      <p:ext uri="{BB962C8B-B14F-4D97-AF65-F5344CB8AC3E}">
        <p14:creationId xmlns:p14="http://schemas.microsoft.com/office/powerpoint/2010/main" val="380842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021DEAF-3A5D-445B-90D4-EF4478C9264E}" type="datetimeFigureOut">
              <a:rPr lang="en-US" smtClean="0"/>
              <a:t>6/12/2018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2FD7A3F-1FEF-4861-B4AE-1C6C92D12F94}" type="slidenum">
              <a:rPr lang="en-US" smtClean="0"/>
              <a:t>‹#›</a:t>
            </a:fld>
            <a:endParaRPr lang="en-US"/>
          </a:p>
        </p:txBody>
      </p:sp>
    </p:spTree>
    <p:extLst>
      <p:ext uri="{BB962C8B-B14F-4D97-AF65-F5344CB8AC3E}">
        <p14:creationId xmlns:p14="http://schemas.microsoft.com/office/powerpoint/2010/main" val="319676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021DEAF-3A5D-445B-90D4-EF4478C9264E}" type="datetimeFigureOut">
              <a:rPr lang="en-US" smtClean="0"/>
              <a:t>6/12/2018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2FD7A3F-1FEF-4861-B4AE-1C6C92D12F94}" type="slidenum">
              <a:rPr lang="en-US" smtClean="0"/>
              <a:t>‹#›</a:t>
            </a:fld>
            <a:endParaRPr lang="en-US"/>
          </a:p>
        </p:txBody>
      </p:sp>
    </p:spTree>
    <p:extLst>
      <p:ext uri="{BB962C8B-B14F-4D97-AF65-F5344CB8AC3E}">
        <p14:creationId xmlns:p14="http://schemas.microsoft.com/office/powerpoint/2010/main" val="308872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021DEAF-3A5D-445B-90D4-EF4478C9264E}" type="datetimeFigureOut">
              <a:rPr lang="en-US" smtClean="0"/>
              <a:t>6/12/2018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2FD7A3F-1FEF-4861-B4AE-1C6C92D12F94}" type="slidenum">
              <a:rPr lang="en-US" smtClean="0"/>
              <a:t>‹#›</a:t>
            </a:fld>
            <a:endParaRPr lang="en-US"/>
          </a:p>
        </p:txBody>
      </p:sp>
    </p:spTree>
    <p:extLst>
      <p:ext uri="{BB962C8B-B14F-4D97-AF65-F5344CB8AC3E}">
        <p14:creationId xmlns:p14="http://schemas.microsoft.com/office/powerpoint/2010/main" val="398090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021DEAF-3A5D-445B-90D4-EF4478C9264E}" type="datetimeFigureOut">
              <a:rPr lang="en-US" smtClean="0"/>
              <a:t>6/12/2018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2FD7A3F-1FEF-4861-B4AE-1C6C92D12F94}" type="slidenum">
              <a:rPr lang="en-US" smtClean="0"/>
              <a:t>‹#›</a:t>
            </a:fld>
            <a:endParaRPr lang="en-US"/>
          </a:p>
        </p:txBody>
      </p:sp>
    </p:spTree>
    <p:extLst>
      <p:ext uri="{BB962C8B-B14F-4D97-AF65-F5344CB8AC3E}">
        <p14:creationId xmlns:p14="http://schemas.microsoft.com/office/powerpoint/2010/main" val="414361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021DEAF-3A5D-445B-90D4-EF4478C9264E}" type="datetimeFigureOut">
              <a:rPr lang="en-US" smtClean="0"/>
              <a:t>6/12/2018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2FD7A3F-1FEF-4861-B4AE-1C6C92D12F94}" type="slidenum">
              <a:rPr lang="en-US" smtClean="0"/>
              <a:t>‹#›</a:t>
            </a:fld>
            <a:endParaRPr lang="en-US"/>
          </a:p>
        </p:txBody>
      </p:sp>
    </p:spTree>
    <p:extLst>
      <p:ext uri="{BB962C8B-B14F-4D97-AF65-F5344CB8AC3E}">
        <p14:creationId xmlns:p14="http://schemas.microsoft.com/office/powerpoint/2010/main" val="163391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021DEAF-3A5D-445B-90D4-EF4478C9264E}" type="datetimeFigureOut">
              <a:rPr lang="en-US" smtClean="0"/>
              <a:t>6/12/2018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2FD7A3F-1FEF-4861-B4AE-1C6C92D12F94}" type="slidenum">
              <a:rPr lang="en-US" smtClean="0"/>
              <a:t>‹#›</a:t>
            </a:fld>
            <a:endParaRPr lang="en-US"/>
          </a:p>
        </p:txBody>
      </p:sp>
    </p:spTree>
    <p:extLst>
      <p:ext uri="{BB962C8B-B14F-4D97-AF65-F5344CB8AC3E}">
        <p14:creationId xmlns:p14="http://schemas.microsoft.com/office/powerpoint/2010/main" val="184743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604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2"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0"/>
          <p:cNvSpPr>
            <a:spLocks noChangeShapeType="1"/>
          </p:cNvSpPr>
          <p:nvPr userDrawn="1"/>
        </p:nvSpPr>
        <p:spPr bwMode="auto">
          <a:xfrm>
            <a:off x="0" y="762000"/>
            <a:ext cx="12192000" cy="0"/>
          </a:xfrm>
          <a:prstGeom prst="line">
            <a:avLst/>
          </a:prstGeom>
          <a:noFill/>
          <a:ln w="28575">
            <a:solidFill>
              <a:srgbClr val="00704A"/>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27" name="Rectangle 5"/>
          <p:cNvSpPr>
            <a:spLocks noGrp="1" noChangeArrowheads="1"/>
          </p:cNvSpPr>
          <p:nvPr>
            <p:ph type="body" idx="1"/>
          </p:nvPr>
        </p:nvSpPr>
        <p:spPr bwMode="auto">
          <a:xfrm>
            <a:off x="1422400" y="1385888"/>
            <a:ext cx="10515600"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Third level</a:t>
            </a:r>
          </a:p>
          <a:p>
            <a:pPr lvl="3"/>
            <a:r>
              <a:rPr lang="en-US" altLang="en-US"/>
              <a:t>Fourth level</a:t>
            </a:r>
          </a:p>
          <a:p>
            <a:pPr lvl="4"/>
            <a:r>
              <a:rPr lang="en-US" altLang="en-US"/>
              <a:t> Fifth level</a:t>
            </a:r>
          </a:p>
        </p:txBody>
      </p:sp>
      <p:sp>
        <p:nvSpPr>
          <p:cNvPr id="1028" name="Rectangle 6"/>
          <p:cNvSpPr>
            <a:spLocks noGrp="1" noChangeArrowheads="1"/>
          </p:cNvSpPr>
          <p:nvPr>
            <p:ph type="title"/>
          </p:nvPr>
        </p:nvSpPr>
        <p:spPr bwMode="auto">
          <a:xfrm>
            <a:off x="2131485" y="0"/>
            <a:ext cx="975783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here to add title</a:t>
            </a:r>
          </a:p>
        </p:txBody>
      </p:sp>
      <p:sp>
        <p:nvSpPr>
          <p:cNvPr id="1029" name="Line 7"/>
          <p:cNvSpPr>
            <a:spLocks noChangeShapeType="1"/>
          </p:cNvSpPr>
          <p:nvPr/>
        </p:nvSpPr>
        <p:spPr bwMode="auto">
          <a:xfrm>
            <a:off x="1320800" y="914400"/>
            <a:ext cx="1087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1800"/>
          </a:p>
        </p:txBody>
      </p:sp>
      <p:sp>
        <p:nvSpPr>
          <p:cNvPr id="1031" name="Rectangle 18"/>
          <p:cNvSpPr>
            <a:spLocks noChangeArrowheads="1"/>
          </p:cNvSpPr>
          <p:nvPr userDrawn="1"/>
        </p:nvSpPr>
        <p:spPr bwMode="auto">
          <a:xfrm>
            <a:off x="0" y="0"/>
            <a:ext cx="1219200" cy="6858000"/>
          </a:xfrm>
          <a:prstGeom prst="rect">
            <a:avLst/>
          </a:prstGeom>
          <a:solidFill>
            <a:srgbClr val="F5F5DC"/>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en-US" altLang="en-US" sz="1800" b="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8000" y="6021389"/>
            <a:ext cx="29464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262385"/>
      </p:ext>
    </p:extLst>
  </p:cSld>
  <p:clrMap bg1="lt1" tx1="dk1" bg2="lt2" tx2="dk2" accent1="accent1" accent2="accent2" accent3="accent3" accent4="accent4" accent5="accent5" accent6="accent6" hlink="hlink" folHlink="folHlink"/>
  <p:sldLayoutIdLst>
    <p:sldLayoutId id="2147483661" r:id="rId1"/>
  </p:sldLayoutIdLst>
  <p:txStyles>
    <p:titleStyle>
      <a:lvl1pPr algn="r" rtl="0" eaLnBrk="0" fontAlgn="base" hangingPunct="0">
        <a:lnSpc>
          <a:spcPct val="90000"/>
        </a:lnSpc>
        <a:spcBef>
          <a:spcPct val="0"/>
        </a:spcBef>
        <a:spcAft>
          <a:spcPct val="0"/>
        </a:spcAft>
        <a:defRPr sz="2400">
          <a:solidFill>
            <a:srgbClr val="00704A"/>
          </a:solidFill>
          <a:latin typeface="+mj-lt"/>
          <a:ea typeface="+mj-ea"/>
          <a:cs typeface="+mj-cs"/>
        </a:defRPr>
      </a:lvl1pPr>
      <a:lvl2pPr algn="r" rtl="0" eaLnBrk="0" fontAlgn="base" hangingPunct="0">
        <a:lnSpc>
          <a:spcPct val="90000"/>
        </a:lnSpc>
        <a:spcBef>
          <a:spcPct val="0"/>
        </a:spcBef>
        <a:spcAft>
          <a:spcPct val="0"/>
        </a:spcAft>
        <a:defRPr sz="2400">
          <a:solidFill>
            <a:srgbClr val="00704A"/>
          </a:solidFill>
          <a:latin typeface="Arial Black" pitchFamily="34" charset="0"/>
        </a:defRPr>
      </a:lvl2pPr>
      <a:lvl3pPr algn="r" rtl="0" eaLnBrk="0" fontAlgn="base" hangingPunct="0">
        <a:lnSpc>
          <a:spcPct val="90000"/>
        </a:lnSpc>
        <a:spcBef>
          <a:spcPct val="0"/>
        </a:spcBef>
        <a:spcAft>
          <a:spcPct val="0"/>
        </a:spcAft>
        <a:defRPr sz="2400">
          <a:solidFill>
            <a:srgbClr val="00704A"/>
          </a:solidFill>
          <a:latin typeface="Arial Black" pitchFamily="34" charset="0"/>
        </a:defRPr>
      </a:lvl3pPr>
      <a:lvl4pPr algn="r" rtl="0" eaLnBrk="0" fontAlgn="base" hangingPunct="0">
        <a:lnSpc>
          <a:spcPct val="90000"/>
        </a:lnSpc>
        <a:spcBef>
          <a:spcPct val="0"/>
        </a:spcBef>
        <a:spcAft>
          <a:spcPct val="0"/>
        </a:spcAft>
        <a:defRPr sz="2400">
          <a:solidFill>
            <a:srgbClr val="00704A"/>
          </a:solidFill>
          <a:latin typeface="Arial Black" pitchFamily="34" charset="0"/>
        </a:defRPr>
      </a:lvl4pPr>
      <a:lvl5pPr algn="r" rtl="0" eaLnBrk="0" fontAlgn="base" hangingPunct="0">
        <a:lnSpc>
          <a:spcPct val="90000"/>
        </a:lnSpc>
        <a:spcBef>
          <a:spcPct val="0"/>
        </a:spcBef>
        <a:spcAft>
          <a:spcPct val="0"/>
        </a:spcAft>
        <a:defRPr sz="2400">
          <a:solidFill>
            <a:srgbClr val="00704A"/>
          </a:solidFill>
          <a:latin typeface="Arial Black" pitchFamily="34" charset="0"/>
        </a:defRPr>
      </a:lvl5pPr>
      <a:lvl6pPr marL="457200" algn="r" rtl="0" fontAlgn="base">
        <a:lnSpc>
          <a:spcPct val="90000"/>
        </a:lnSpc>
        <a:spcBef>
          <a:spcPct val="0"/>
        </a:spcBef>
        <a:spcAft>
          <a:spcPct val="0"/>
        </a:spcAft>
        <a:defRPr sz="2400">
          <a:solidFill>
            <a:schemeClr val="bg2"/>
          </a:solidFill>
          <a:latin typeface="Arial Black" pitchFamily="34" charset="0"/>
        </a:defRPr>
      </a:lvl6pPr>
      <a:lvl7pPr marL="914400" algn="r" rtl="0" fontAlgn="base">
        <a:lnSpc>
          <a:spcPct val="90000"/>
        </a:lnSpc>
        <a:spcBef>
          <a:spcPct val="0"/>
        </a:spcBef>
        <a:spcAft>
          <a:spcPct val="0"/>
        </a:spcAft>
        <a:defRPr sz="2400">
          <a:solidFill>
            <a:schemeClr val="bg2"/>
          </a:solidFill>
          <a:latin typeface="Arial Black" pitchFamily="34" charset="0"/>
        </a:defRPr>
      </a:lvl7pPr>
      <a:lvl8pPr marL="1371600" algn="r" rtl="0" fontAlgn="base">
        <a:lnSpc>
          <a:spcPct val="90000"/>
        </a:lnSpc>
        <a:spcBef>
          <a:spcPct val="0"/>
        </a:spcBef>
        <a:spcAft>
          <a:spcPct val="0"/>
        </a:spcAft>
        <a:defRPr sz="2400">
          <a:solidFill>
            <a:schemeClr val="bg2"/>
          </a:solidFill>
          <a:latin typeface="Arial Black" pitchFamily="34" charset="0"/>
        </a:defRPr>
      </a:lvl8pPr>
      <a:lvl9pPr marL="1828800" algn="r" rtl="0" fontAlgn="base">
        <a:lnSpc>
          <a:spcPct val="90000"/>
        </a:lnSpc>
        <a:spcBef>
          <a:spcPct val="0"/>
        </a:spcBef>
        <a:spcAft>
          <a:spcPct val="0"/>
        </a:spcAft>
        <a:defRPr sz="2400">
          <a:solidFill>
            <a:schemeClr val="bg2"/>
          </a:solidFill>
          <a:latin typeface="Arial Black" pitchFamily="34" charset="0"/>
        </a:defRPr>
      </a:lvl9pPr>
    </p:titleStyle>
    <p:bodyStyle>
      <a:lvl1pPr marL="231775" indent="-231775" algn="l" rtl="0" eaLnBrk="0" fontAlgn="base" hangingPunct="0">
        <a:spcBef>
          <a:spcPct val="25000"/>
        </a:spcBef>
        <a:spcAft>
          <a:spcPct val="25000"/>
        </a:spcAft>
        <a:buClr>
          <a:srgbClr val="225D2C"/>
        </a:buClr>
        <a:buSzPct val="80000"/>
        <a:buFont typeface="Wingdings" panose="05000000000000000000" pitchFamily="2" charset="2"/>
        <a:buChar char="§"/>
        <a:defRPr sz="2800">
          <a:solidFill>
            <a:schemeClr val="tx1"/>
          </a:solidFill>
          <a:latin typeface="+mn-lt"/>
          <a:ea typeface="+mn-ea"/>
          <a:cs typeface="+mn-cs"/>
        </a:defRPr>
      </a:lvl1pPr>
      <a:lvl2pPr marL="566738" indent="-220663" algn="l" rtl="0" eaLnBrk="0" fontAlgn="base" hangingPunct="0">
        <a:spcBef>
          <a:spcPct val="25000"/>
        </a:spcBef>
        <a:spcAft>
          <a:spcPct val="25000"/>
        </a:spcAft>
        <a:buClr>
          <a:srgbClr val="E2AD35"/>
        </a:buClr>
        <a:buSzPct val="100000"/>
        <a:buFont typeface="Wingdings" panose="05000000000000000000" pitchFamily="2" charset="2"/>
        <a:buChar char="w"/>
        <a:defRPr sz="2800">
          <a:solidFill>
            <a:schemeClr val="tx1"/>
          </a:solidFill>
          <a:latin typeface="+mn-lt"/>
        </a:defRPr>
      </a:lvl2pPr>
      <a:lvl3pPr marL="909638" indent="-228600" algn="l" rtl="0" eaLnBrk="0" fontAlgn="base" hangingPunct="0">
        <a:spcBef>
          <a:spcPct val="25000"/>
        </a:spcBef>
        <a:spcAft>
          <a:spcPct val="25000"/>
        </a:spcAft>
        <a:buClr>
          <a:srgbClr val="225D2C"/>
        </a:buClr>
        <a:buSzPct val="80000"/>
        <a:buFont typeface="Wingdings" panose="05000000000000000000" pitchFamily="2" charset="2"/>
        <a:buChar char="s"/>
        <a:defRPr sz="2800">
          <a:solidFill>
            <a:schemeClr val="tx1"/>
          </a:solidFill>
          <a:latin typeface="+mn-lt"/>
        </a:defRPr>
      </a:lvl3pPr>
      <a:lvl4pPr marL="1252538" indent="-228600" algn="l" rtl="0" eaLnBrk="0" fontAlgn="base" hangingPunct="0">
        <a:spcBef>
          <a:spcPct val="25000"/>
        </a:spcBef>
        <a:spcAft>
          <a:spcPct val="25000"/>
        </a:spcAft>
        <a:buClr>
          <a:srgbClr val="E2AD35"/>
        </a:buClr>
        <a:buSzPct val="100000"/>
        <a:buChar char="•"/>
        <a:defRPr sz="2800">
          <a:solidFill>
            <a:schemeClr val="tx1"/>
          </a:solidFill>
          <a:latin typeface="+mn-lt"/>
        </a:defRPr>
      </a:lvl4pPr>
      <a:lvl5pPr marL="1595438" indent="-228600" algn="l" rtl="0" eaLnBrk="0" fontAlgn="base" hangingPunct="0">
        <a:spcBef>
          <a:spcPct val="25000"/>
        </a:spcBef>
        <a:spcAft>
          <a:spcPct val="25000"/>
        </a:spcAft>
        <a:buClr>
          <a:srgbClr val="E2AD35"/>
        </a:buClr>
        <a:buSzPct val="100000"/>
        <a:buChar char="–"/>
        <a:defRPr sz="2800">
          <a:solidFill>
            <a:schemeClr val="tx1"/>
          </a:solidFill>
          <a:latin typeface="+mn-lt"/>
        </a:defRPr>
      </a:lvl5pPr>
      <a:lvl6pPr marL="2052638" indent="-228600" algn="l" rtl="0" fontAlgn="base">
        <a:spcBef>
          <a:spcPct val="25000"/>
        </a:spcBef>
        <a:spcAft>
          <a:spcPct val="25000"/>
        </a:spcAft>
        <a:buClr>
          <a:srgbClr val="E2AD35"/>
        </a:buClr>
        <a:buSzPct val="100000"/>
        <a:buChar char="–"/>
        <a:defRPr sz="2800">
          <a:solidFill>
            <a:schemeClr val="tx1"/>
          </a:solidFill>
          <a:latin typeface="+mn-lt"/>
        </a:defRPr>
      </a:lvl6pPr>
      <a:lvl7pPr marL="2509838" indent="-228600" algn="l" rtl="0" fontAlgn="base">
        <a:spcBef>
          <a:spcPct val="25000"/>
        </a:spcBef>
        <a:spcAft>
          <a:spcPct val="25000"/>
        </a:spcAft>
        <a:buClr>
          <a:srgbClr val="E2AD35"/>
        </a:buClr>
        <a:buSzPct val="100000"/>
        <a:buChar char="–"/>
        <a:defRPr sz="2800">
          <a:solidFill>
            <a:schemeClr val="tx1"/>
          </a:solidFill>
          <a:latin typeface="+mn-lt"/>
        </a:defRPr>
      </a:lvl7pPr>
      <a:lvl8pPr marL="2967038" indent="-228600" algn="l" rtl="0" fontAlgn="base">
        <a:spcBef>
          <a:spcPct val="25000"/>
        </a:spcBef>
        <a:spcAft>
          <a:spcPct val="25000"/>
        </a:spcAft>
        <a:buClr>
          <a:srgbClr val="E2AD35"/>
        </a:buClr>
        <a:buSzPct val="100000"/>
        <a:buChar char="–"/>
        <a:defRPr sz="2800">
          <a:solidFill>
            <a:schemeClr val="tx1"/>
          </a:solidFill>
          <a:latin typeface="+mn-lt"/>
        </a:defRPr>
      </a:lvl8pPr>
      <a:lvl9pPr marL="3424238" indent="-228600" algn="l" rtl="0" fontAlgn="base">
        <a:spcBef>
          <a:spcPct val="25000"/>
        </a:spcBef>
        <a:spcAft>
          <a:spcPct val="25000"/>
        </a:spcAft>
        <a:buClr>
          <a:srgbClr val="E2AD35"/>
        </a:buClr>
        <a:buSzPct val="10000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tif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981" y="1793403"/>
            <a:ext cx="10165979" cy="1261884"/>
          </a:xfrm>
          <a:prstGeom prst="rect">
            <a:avLst/>
          </a:prstGeom>
        </p:spPr>
        <p:txBody>
          <a:bodyPr wrap="square">
            <a:spAutoFit/>
          </a:bodyPr>
          <a:lstStyle/>
          <a:p>
            <a:pPr algn="ctr"/>
            <a:r>
              <a:rPr lang="en-US" sz="4800" dirty="0">
                <a:solidFill>
                  <a:srgbClr val="2B8D30"/>
                </a:solidFill>
                <a:latin typeface="Calibri" charset="0"/>
              </a:rPr>
              <a:t> </a:t>
            </a:r>
            <a:r>
              <a:rPr lang="en-US" sz="4800" b="1" dirty="0">
                <a:solidFill>
                  <a:srgbClr val="00704A"/>
                </a:solidFill>
                <a:latin typeface="Calibri" charset="0"/>
              </a:rPr>
              <a:t>Patient Care Connect</a:t>
            </a:r>
          </a:p>
          <a:p>
            <a:pPr algn="ctr"/>
            <a:r>
              <a:rPr lang="en-US" sz="2800" b="1" dirty="0">
                <a:solidFill>
                  <a:srgbClr val="000000"/>
                </a:solidFill>
                <a:latin typeface="Calibri" charset="0"/>
              </a:rPr>
              <a:t>How to Keep Your Patient Out of the ED</a:t>
            </a:r>
            <a:endParaRPr lang="en-US" sz="2800" dirty="0"/>
          </a:p>
        </p:txBody>
      </p:sp>
      <p:sp>
        <p:nvSpPr>
          <p:cNvPr id="3" name="TextBox 2"/>
          <p:cNvSpPr txBox="1"/>
          <p:nvPr/>
        </p:nvSpPr>
        <p:spPr>
          <a:xfrm>
            <a:off x="2509159" y="4320933"/>
            <a:ext cx="7166467" cy="1877437"/>
          </a:xfrm>
          <a:prstGeom prst="rect">
            <a:avLst/>
          </a:prstGeom>
          <a:noFill/>
        </p:spPr>
        <p:txBody>
          <a:bodyPr wrap="square" rtlCol="0">
            <a:spAutoFit/>
          </a:bodyPr>
          <a:lstStyle/>
          <a:p>
            <a:pPr algn="ctr"/>
            <a:r>
              <a:rPr lang="en-US" sz="2000" b="1" dirty="0"/>
              <a:t>Edward E. Partridge, MD</a:t>
            </a:r>
          </a:p>
          <a:p>
            <a:pPr algn="ctr"/>
            <a:r>
              <a:rPr lang="en-US" sz="2000" b="1" dirty="0"/>
              <a:t>Director </a:t>
            </a:r>
            <a:r>
              <a:rPr lang="en-US" sz="2000" b="1" i="1" dirty="0"/>
              <a:t>Emeritus &amp; </a:t>
            </a:r>
            <a:r>
              <a:rPr lang="en-US" sz="2000" b="1" dirty="0"/>
              <a:t>Professor</a:t>
            </a:r>
            <a:r>
              <a:rPr lang="en-US" sz="2000" b="1" i="1" dirty="0"/>
              <a:t> Emeritus</a:t>
            </a:r>
          </a:p>
          <a:p>
            <a:pPr algn="ctr"/>
            <a:r>
              <a:rPr lang="en-US" sz="2000" b="1" dirty="0"/>
              <a:t>UAB Comprehensive Cancer Center</a:t>
            </a:r>
          </a:p>
          <a:p>
            <a:pPr algn="ctr"/>
            <a:r>
              <a:rPr lang="en-US" sz="2000" b="1" dirty="0"/>
              <a:t>Medical Director, UABHS Cancer Community Network</a:t>
            </a:r>
          </a:p>
          <a:p>
            <a:pPr algn="ctr"/>
            <a:r>
              <a:rPr lang="en-US" sz="2000" b="1" dirty="0"/>
              <a:t>Chief Medical Officer, Guideway Care</a:t>
            </a:r>
          </a:p>
          <a:p>
            <a:pPr algn="ctr"/>
            <a:endParaRPr lang="en-US" sz="1600" dirty="0"/>
          </a:p>
        </p:txBody>
      </p:sp>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829193" y="5638797"/>
            <a:ext cx="1234439" cy="1188720"/>
          </a:xfrm>
          <a:prstGeom prst="rect">
            <a:avLst/>
          </a:prstGeom>
        </p:spPr>
      </p:pic>
    </p:spTree>
    <p:extLst>
      <p:ext uri="{BB962C8B-B14F-4D97-AF65-F5344CB8AC3E}">
        <p14:creationId xmlns:p14="http://schemas.microsoft.com/office/powerpoint/2010/main" val="344270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3"/>
          <p:cNvGrpSpPr>
            <a:grpSpLocks noChangeAspect="1"/>
          </p:cNvGrpSpPr>
          <p:nvPr/>
        </p:nvGrpSpPr>
        <p:grpSpPr bwMode="auto">
          <a:xfrm>
            <a:off x="3314700" y="1189038"/>
            <a:ext cx="6362700" cy="4754562"/>
            <a:chOff x="1832413" y="1534475"/>
            <a:chExt cx="6118557" cy="4572000"/>
          </a:xfrm>
        </p:grpSpPr>
        <p:pic>
          <p:nvPicPr>
            <p:cNvPr id="10244" name="Picture 5"/>
            <p:cNvPicPr>
              <a:picLocks noChangeAspect="1"/>
            </p:cNvPicPr>
            <p:nvPr/>
          </p:nvPicPr>
          <p:blipFill>
            <a:blip r:embed="rId2">
              <a:extLst>
                <a:ext uri="{28A0092B-C50C-407E-A947-70E740481C1C}">
                  <a14:useLocalDpi xmlns:a14="http://schemas.microsoft.com/office/drawing/2010/main" val="0"/>
                </a:ext>
              </a:extLst>
            </a:blip>
            <a:srcRect l="1089" t="1414" r="50092" b="51173"/>
            <a:stretch>
              <a:fillRect/>
            </a:stretch>
          </p:blipFill>
          <p:spPr bwMode="auto">
            <a:xfrm>
              <a:off x="1832413" y="1534475"/>
              <a:ext cx="611855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p:cNvSpPr txBox="1">
              <a:spLocks noChangeArrowheads="1"/>
            </p:cNvSpPr>
            <p:nvPr/>
          </p:nvSpPr>
          <p:spPr bwMode="auto">
            <a:xfrm>
              <a:off x="1832413" y="5578647"/>
              <a:ext cx="764483" cy="443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2400"/>
            </a:p>
          </p:txBody>
        </p:sp>
      </p:grpSp>
      <p:pic>
        <p:nvPicPr>
          <p:cNvPr id="6" name="Picture 5" descr="ASCO_FFR_logo_RGBcircle.pdf"/>
          <p:cNvPicPr>
            <a:picLocks noChangeAspect="1"/>
          </p:cNvPicPr>
          <p:nvPr/>
        </p:nvPicPr>
        <p:blipFill rotWithShape="1">
          <a:blip r:embed="rId3">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Cost and Healthcare Utilization After Program Implementation</a:t>
            </a:r>
            <a:endParaRPr lang="en-US" altLang="en-US" sz="2800" b="1" dirty="0">
              <a:solidFill>
                <a:srgbClr val="0070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93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Hospitalizations by Navigation Status</a:t>
            </a:r>
            <a:endParaRPr lang="en-US" altLang="en-US" sz="2800" b="1" dirty="0">
              <a:solidFill>
                <a:srgbClr val="00704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9DD8AADD-51FF-7743-ACA0-044B25FF8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886" y="1030279"/>
            <a:ext cx="10944113" cy="4608518"/>
          </a:xfrm>
          <a:prstGeom prst="rect">
            <a:avLst/>
          </a:prstGeom>
        </p:spPr>
      </p:pic>
    </p:spTree>
    <p:extLst>
      <p:ext uri="{BB962C8B-B14F-4D97-AF65-F5344CB8AC3E}">
        <p14:creationId xmlns:p14="http://schemas.microsoft.com/office/powerpoint/2010/main" val="2671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Cost by Navigation Status</a:t>
            </a:r>
            <a:endParaRPr lang="en-US" altLang="en-US" sz="2800" b="1" dirty="0">
              <a:solidFill>
                <a:srgbClr val="00704A"/>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139B1CFC-65FB-844A-B33B-76A3F656E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788" y="1256998"/>
            <a:ext cx="10837761" cy="4355362"/>
          </a:xfrm>
          <a:prstGeom prst="rect">
            <a:avLst/>
          </a:prstGeom>
        </p:spPr>
      </p:pic>
    </p:spTree>
    <p:extLst>
      <p:ext uri="{BB962C8B-B14F-4D97-AF65-F5344CB8AC3E}">
        <p14:creationId xmlns:p14="http://schemas.microsoft.com/office/powerpoint/2010/main" val="130638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NORC Independent Report</a:t>
            </a:r>
            <a:endParaRPr lang="en-US" altLang="en-US" sz="2800" b="1" dirty="0">
              <a:solidFill>
                <a:srgbClr val="00704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68B02B47-1288-9A46-8294-7A202EA79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187" y="918751"/>
            <a:ext cx="10783104" cy="4679977"/>
          </a:xfrm>
          <a:prstGeom prst="rect">
            <a:avLst/>
          </a:prstGeom>
        </p:spPr>
      </p:pic>
    </p:spTree>
    <p:extLst>
      <p:ext uri="{BB962C8B-B14F-4D97-AF65-F5344CB8AC3E}">
        <p14:creationId xmlns:p14="http://schemas.microsoft.com/office/powerpoint/2010/main" val="126531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200" y="1588"/>
            <a:ext cx="10756900" cy="830997"/>
          </a:xfrm>
          <a:prstGeom prst="rect">
            <a:avLst/>
          </a:prstGeom>
        </p:spPr>
        <p:txBody>
          <a:bodyPr wrap="square">
            <a:spAutoFit/>
          </a:bodyPr>
          <a:lstStyle/>
          <a:p>
            <a:pPr algn="r" eaLnBrk="0" fontAlgn="base" hangingPunct="0">
              <a:spcBef>
                <a:spcPct val="0"/>
              </a:spcBef>
              <a:spcAft>
                <a:spcPct val="0"/>
              </a:spcAft>
              <a:defRPr/>
            </a:pPr>
            <a:r>
              <a:rPr lang="en-US" sz="2400" b="1" dirty="0">
                <a:solidFill>
                  <a:srgbClr val="00704A"/>
                </a:solidFill>
                <a:latin typeface="Arial" panose="020B0604020202020204" pitchFamily="34" charset="0"/>
                <a:cs typeface="Arial" panose="020B0604020202020204" pitchFamily="34" charset="0"/>
              </a:rPr>
              <a:t>Differences in End-of-Life Utilization, Quality, &amp; Cost between</a:t>
            </a:r>
          </a:p>
          <a:p>
            <a:pPr algn="r" eaLnBrk="0" fontAlgn="base" hangingPunct="0">
              <a:spcBef>
                <a:spcPct val="0"/>
              </a:spcBef>
              <a:spcAft>
                <a:spcPct val="0"/>
              </a:spcAft>
              <a:defRPr/>
            </a:pPr>
            <a:r>
              <a:rPr lang="en-US" sz="2400" b="1" dirty="0">
                <a:solidFill>
                  <a:srgbClr val="00704A"/>
                </a:solidFill>
                <a:latin typeface="Arial" panose="020B0604020202020204" pitchFamily="34" charset="0"/>
                <a:cs typeface="Arial" panose="020B0604020202020204" pitchFamily="34" charset="0"/>
              </a:rPr>
              <a:t>Decedent UAB Program Participants &amp; Comparison Group Participants</a:t>
            </a:r>
            <a:endParaRPr lang="en-US" altLang="en-US" sz="2400" b="1" dirty="0">
              <a:solidFill>
                <a:srgbClr val="00704A"/>
              </a:solidFill>
              <a:latin typeface="Arial" panose="020B0604020202020204" pitchFamily="34" charset="0"/>
              <a:cs typeface="Arial" panose="020B0604020202020204" pitchFamily="34" charset="0"/>
            </a:endParaRPr>
          </a:p>
        </p:txBody>
      </p:sp>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6912" y="798513"/>
            <a:ext cx="8622570"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SCO_FFR_logo_RGBcircle.pdf"/>
          <p:cNvPicPr>
            <a:picLocks noChangeAspect="1"/>
          </p:cNvPicPr>
          <p:nvPr/>
        </p:nvPicPr>
        <p:blipFill rotWithShape="1">
          <a:blip r:embed="rId3">
            <a:extLst>
              <a:ext uri="{28A0092B-C50C-407E-A947-70E740481C1C}">
                <a14:useLocalDpi xmlns:a14="http://schemas.microsoft.com/office/drawing/2010/main" val="0"/>
              </a:ext>
            </a:extLst>
          </a:blip>
          <a:srcRect l="34190" t="38580" r="33457" b="37346"/>
          <a:stretch/>
        </p:blipFill>
        <p:spPr>
          <a:xfrm>
            <a:off x="10594466" y="5638797"/>
            <a:ext cx="1234439" cy="1188720"/>
          </a:xfrm>
          <a:prstGeom prst="rect">
            <a:avLst/>
          </a:prstGeom>
        </p:spPr>
      </p:pic>
    </p:spTree>
    <p:extLst>
      <p:ext uri="{BB962C8B-B14F-4D97-AF65-F5344CB8AC3E}">
        <p14:creationId xmlns:p14="http://schemas.microsoft.com/office/powerpoint/2010/main" val="243393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Advance Care Planning</a:t>
            </a:r>
            <a:endParaRPr lang="en-US" altLang="en-US" sz="2800" b="1" dirty="0">
              <a:solidFill>
                <a:srgbClr val="00704A"/>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xmlns="" id="{84DBB81F-A248-7342-ADFF-03D6E2BC3BA3}"/>
              </a:ext>
            </a:extLst>
          </p:cNvPr>
          <p:cNvSpPr>
            <a:spLocks noGrp="1"/>
          </p:cNvSpPr>
          <p:nvPr>
            <p:ph idx="1"/>
          </p:nvPr>
        </p:nvSpPr>
        <p:spPr>
          <a:xfrm>
            <a:off x="1422400" y="1045648"/>
            <a:ext cx="10515600" cy="4706969"/>
          </a:xfrm>
        </p:spPr>
        <p:txBody>
          <a:bodyPr/>
          <a:lstStyle/>
          <a:p>
            <a:pPr marL="0" indent="0">
              <a:buNone/>
            </a:pPr>
            <a:r>
              <a:rPr lang="en-US" dirty="0"/>
              <a:t>The Institute of Medicine (IOM) recommends ACP</a:t>
            </a:r>
          </a:p>
          <a:p>
            <a:r>
              <a:rPr lang="en-US" dirty="0"/>
              <a:t>Robust literature showing benefit</a:t>
            </a:r>
          </a:p>
          <a:p>
            <a:r>
              <a:rPr lang="en-US" dirty="0"/>
              <a:t>Implementation challenges:</a:t>
            </a:r>
          </a:p>
          <a:p>
            <a:pPr lvl="1"/>
            <a:r>
              <a:rPr lang="en-US" sz="2000" dirty="0"/>
              <a:t>Time-consuming </a:t>
            </a:r>
          </a:p>
          <a:p>
            <a:pPr lvl="1"/>
            <a:r>
              <a:rPr lang="en-US" sz="2000" dirty="0"/>
              <a:t>Lack of infrastructure at many institutions</a:t>
            </a:r>
          </a:p>
          <a:p>
            <a:pPr marL="0" indent="0">
              <a:buNone/>
            </a:pPr>
            <a:r>
              <a:rPr lang="en-US" b="1" dirty="0">
                <a:solidFill>
                  <a:srgbClr val="FF0000"/>
                </a:solidFill>
              </a:rPr>
              <a:t>Integration of lay navigator-led ACP aligned with our mission</a:t>
            </a:r>
          </a:p>
          <a:p>
            <a:pPr marL="0" indent="0">
              <a:buNone/>
            </a:pPr>
            <a:r>
              <a:rPr lang="en-US" sz="1400" u="sng" dirty="0" err="1"/>
              <a:t>Rocque</a:t>
            </a:r>
            <a:r>
              <a:rPr lang="en-US" sz="1400" u="sng" dirty="0"/>
              <a:t> GB</a:t>
            </a:r>
            <a:r>
              <a:rPr lang="en-US" sz="1400" dirty="0"/>
              <a:t>, et al. Implementation and Impact of Patient Lay Navigator-led Advance Care Planning Conversations. Journal of Pain and Symptom Management. 2017 Jan 3. PMID: 28062341</a:t>
            </a:r>
          </a:p>
        </p:txBody>
      </p:sp>
    </p:spTree>
    <p:extLst>
      <p:ext uri="{BB962C8B-B14F-4D97-AF65-F5344CB8AC3E}">
        <p14:creationId xmlns:p14="http://schemas.microsoft.com/office/powerpoint/2010/main" val="125206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Respecting Choices</a:t>
            </a:r>
            <a:r>
              <a:rPr lang="en-US" sz="2800" baseline="30000" dirty="0">
                <a:solidFill>
                  <a:srgbClr val="00704A"/>
                </a:solidFill>
              </a:rPr>
              <a:t>®</a:t>
            </a:r>
            <a:endParaRPr lang="en-US" altLang="en-US" sz="2800" b="1" baseline="30000" dirty="0">
              <a:solidFill>
                <a:srgbClr val="00704A"/>
              </a:solidFill>
              <a:latin typeface="Arial" panose="020B060402020202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xmlns="" id="{F59BDECA-FAD4-3041-AFC6-166465A2585B}"/>
              </a:ext>
            </a:extLst>
          </p:cNvPr>
          <p:cNvSpPr>
            <a:spLocks noGrp="1"/>
          </p:cNvSpPr>
          <p:nvPr>
            <p:ph idx="1"/>
          </p:nvPr>
        </p:nvSpPr>
        <p:spPr>
          <a:xfrm>
            <a:off x="1422400" y="1045648"/>
            <a:ext cx="10515600" cy="4706969"/>
          </a:xfrm>
        </p:spPr>
        <p:txBody>
          <a:bodyPr/>
          <a:lstStyle/>
          <a:p>
            <a:pPr marL="0" indent="0">
              <a:buNone/>
            </a:pPr>
            <a:r>
              <a:rPr lang="en-US" dirty="0"/>
              <a:t>Nationally recognized ACP program</a:t>
            </a:r>
          </a:p>
          <a:p>
            <a:r>
              <a:rPr lang="en-US" dirty="0"/>
              <a:t>Training in communication techniques</a:t>
            </a:r>
          </a:p>
          <a:p>
            <a:r>
              <a:rPr lang="en-US" dirty="0"/>
              <a:t>Scripted facilitation of ACP</a:t>
            </a:r>
          </a:p>
          <a:p>
            <a:r>
              <a:rPr lang="en-US" dirty="0"/>
              <a:t>Evaluation tools to assess training</a:t>
            </a:r>
          </a:p>
          <a:p>
            <a:pPr marL="0" indent="0">
              <a:buNone/>
            </a:pPr>
            <a:endParaRPr lang="en-US" sz="1400" dirty="0"/>
          </a:p>
        </p:txBody>
      </p:sp>
    </p:spTree>
    <p:extLst>
      <p:ext uri="{BB962C8B-B14F-4D97-AF65-F5344CB8AC3E}">
        <p14:creationId xmlns:p14="http://schemas.microsoft.com/office/powerpoint/2010/main" val="172862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Respecting Choices</a:t>
            </a:r>
            <a:r>
              <a:rPr lang="en-US" sz="2800" baseline="30000" dirty="0">
                <a:solidFill>
                  <a:srgbClr val="00704A"/>
                </a:solidFill>
              </a:rPr>
              <a:t>®</a:t>
            </a:r>
            <a:r>
              <a:rPr lang="en-US" sz="2800" b="1" dirty="0">
                <a:solidFill>
                  <a:srgbClr val="00704A"/>
                </a:solidFill>
                <a:latin typeface="Arial" panose="020B0604020202020204" pitchFamily="34" charset="0"/>
                <a:cs typeface="Arial" panose="020B0604020202020204" pitchFamily="34" charset="0"/>
              </a:rPr>
              <a:t> Training</a:t>
            </a:r>
            <a:endParaRPr lang="en-US" altLang="en-US" sz="2800" b="1" baseline="30000" dirty="0">
              <a:solidFill>
                <a:srgbClr val="00704A"/>
              </a:solidFill>
              <a:latin typeface="Arial" panose="020B060402020202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xmlns="" id="{A01D1964-FEDB-964E-9F62-AE6E0BDA2A9F}"/>
              </a:ext>
            </a:extLst>
          </p:cNvPr>
          <p:cNvSpPr>
            <a:spLocks noGrp="1"/>
          </p:cNvSpPr>
          <p:nvPr>
            <p:ph idx="1"/>
          </p:nvPr>
        </p:nvSpPr>
        <p:spPr>
          <a:xfrm>
            <a:off x="1422400" y="1045648"/>
            <a:ext cx="7594278" cy="4706969"/>
          </a:xfrm>
        </p:spPr>
        <p:txBody>
          <a:bodyPr/>
          <a:lstStyle/>
          <a:p>
            <a:pPr marL="514350" indent="-514350">
              <a:buFont typeface="+mj-lt"/>
              <a:buAutoNum type="arabicPeriod"/>
            </a:pPr>
            <a:r>
              <a:rPr lang="en-US" dirty="0"/>
              <a:t>Online curriculum</a:t>
            </a:r>
          </a:p>
          <a:p>
            <a:pPr marL="849313" lvl="1" indent="-514350">
              <a:buFont typeface="Arial" panose="020B0604020202020204" pitchFamily="34" charset="0"/>
              <a:buChar char="•"/>
            </a:pPr>
            <a:r>
              <a:rPr lang="en-US" sz="1800" dirty="0"/>
              <a:t>6 hour-long modules on ACP facilitation</a:t>
            </a:r>
          </a:p>
          <a:p>
            <a:pPr marL="514350" indent="-514350">
              <a:buFont typeface="+mj-lt"/>
              <a:buAutoNum type="arabicPeriod"/>
            </a:pPr>
            <a:r>
              <a:rPr lang="en-US" dirty="0"/>
              <a:t>In-person Skills training</a:t>
            </a:r>
          </a:p>
          <a:p>
            <a:pPr marL="849313" lvl="1" indent="-514350">
              <a:buFont typeface="Arial" panose="020B0604020202020204" pitchFamily="34" charset="0"/>
              <a:buChar char="•"/>
            </a:pPr>
            <a:r>
              <a:rPr lang="en-US" sz="1800" dirty="0"/>
              <a:t>Role play and communication</a:t>
            </a:r>
          </a:p>
          <a:p>
            <a:pPr marL="514350" indent="-514350">
              <a:buFont typeface="+mj-lt"/>
              <a:buAutoNum type="arabicPeriod"/>
            </a:pPr>
            <a:r>
              <a:rPr lang="en-US" dirty="0"/>
              <a:t>Practice with site manager</a:t>
            </a:r>
          </a:p>
          <a:p>
            <a:pPr marL="849313" lvl="1" indent="-514350">
              <a:buFont typeface="Arial" panose="020B0604020202020204" pitchFamily="34" charset="0"/>
              <a:buChar char="•"/>
            </a:pPr>
            <a:r>
              <a:rPr lang="en-US" sz="1800" dirty="0"/>
              <a:t>Role play until navigator/site manager is comfortable </a:t>
            </a:r>
          </a:p>
          <a:p>
            <a:pPr marL="514350" indent="-514350">
              <a:buFont typeface="+mj-lt"/>
              <a:buAutoNum type="arabicPeriod"/>
            </a:pPr>
            <a:r>
              <a:rPr lang="en-US" dirty="0"/>
              <a:t>Monthly Phone calls across sites</a:t>
            </a:r>
          </a:p>
          <a:p>
            <a:pPr marL="620713" lvl="1" indent="-285750">
              <a:buFont typeface="Arial" panose="020B0604020202020204" pitchFamily="34" charset="0"/>
              <a:buChar char="•"/>
            </a:pPr>
            <a:r>
              <a:rPr lang="en-US" sz="1800" dirty="0"/>
              <a:t>Address administrative/implementation issues</a:t>
            </a:r>
          </a:p>
        </p:txBody>
      </p:sp>
      <p:sp>
        <p:nvSpPr>
          <p:cNvPr id="2" name="TextBox 1">
            <a:extLst>
              <a:ext uri="{FF2B5EF4-FFF2-40B4-BE49-F238E27FC236}">
                <a16:creationId xmlns:a16="http://schemas.microsoft.com/office/drawing/2014/main" xmlns="" id="{27D5643D-BFCA-8142-A91C-034D7697F4CF}"/>
              </a:ext>
            </a:extLst>
          </p:cNvPr>
          <p:cNvSpPr txBox="1"/>
          <p:nvPr/>
        </p:nvSpPr>
        <p:spPr>
          <a:xfrm>
            <a:off x="7678604" y="1595565"/>
            <a:ext cx="4033338" cy="830997"/>
          </a:xfrm>
          <a:prstGeom prst="rect">
            <a:avLst/>
          </a:prstGeom>
          <a:noFill/>
        </p:spPr>
        <p:txBody>
          <a:bodyPr wrap="square" rtlCol="0">
            <a:spAutoFit/>
          </a:bodyPr>
          <a:lstStyle/>
          <a:p>
            <a:pPr algn="ctr"/>
            <a:r>
              <a:rPr lang="en-US" sz="2400" b="1" dirty="0">
                <a:solidFill>
                  <a:srgbClr val="FF0000"/>
                </a:solidFill>
              </a:rPr>
              <a:t>Respecting Choices Facilitator Certification</a:t>
            </a:r>
            <a:endParaRPr lang="en-US" sz="2400" dirty="0">
              <a:solidFill>
                <a:srgbClr val="FF0000"/>
              </a:solidFill>
            </a:endParaRPr>
          </a:p>
        </p:txBody>
      </p:sp>
      <p:sp>
        <p:nvSpPr>
          <p:cNvPr id="3" name="TextBox 2">
            <a:extLst>
              <a:ext uri="{FF2B5EF4-FFF2-40B4-BE49-F238E27FC236}">
                <a16:creationId xmlns:a16="http://schemas.microsoft.com/office/drawing/2014/main" xmlns="" id="{566D1497-F719-1948-8323-8C0E15F7E610}"/>
              </a:ext>
            </a:extLst>
          </p:cNvPr>
          <p:cNvSpPr txBox="1"/>
          <p:nvPr/>
        </p:nvSpPr>
        <p:spPr>
          <a:xfrm>
            <a:off x="8531878" y="3787069"/>
            <a:ext cx="2326790" cy="830997"/>
          </a:xfrm>
          <a:prstGeom prst="rect">
            <a:avLst/>
          </a:prstGeom>
          <a:noFill/>
        </p:spPr>
        <p:txBody>
          <a:bodyPr wrap="square" rtlCol="0">
            <a:spAutoFit/>
          </a:bodyPr>
          <a:lstStyle/>
          <a:p>
            <a:pPr algn="ctr"/>
            <a:r>
              <a:rPr lang="en-US" sz="2400" b="1" dirty="0">
                <a:solidFill>
                  <a:srgbClr val="FF0000"/>
                </a:solidFill>
              </a:rPr>
              <a:t>UAB-specific support</a:t>
            </a:r>
            <a:endParaRPr lang="en-US" sz="2400" dirty="0">
              <a:solidFill>
                <a:srgbClr val="FF0000"/>
              </a:solidFill>
            </a:endParaRPr>
          </a:p>
        </p:txBody>
      </p:sp>
      <p:cxnSp>
        <p:nvCxnSpPr>
          <p:cNvPr id="8" name="Straight Connector 7">
            <a:extLst>
              <a:ext uri="{FF2B5EF4-FFF2-40B4-BE49-F238E27FC236}">
                <a16:creationId xmlns:a16="http://schemas.microsoft.com/office/drawing/2014/main" xmlns="" id="{E195F6D3-715B-4C48-83F7-93117977DDEF}"/>
              </a:ext>
            </a:extLst>
          </p:cNvPr>
          <p:cNvCxnSpPr/>
          <p:nvPr/>
        </p:nvCxnSpPr>
        <p:spPr bwMode="auto">
          <a:xfrm>
            <a:off x="1422400" y="3142535"/>
            <a:ext cx="10476375"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52089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461665"/>
          </a:xfrm>
          <a:prstGeom prst="rect">
            <a:avLst/>
          </a:prstGeom>
        </p:spPr>
        <p:txBody>
          <a:bodyPr wrap="square">
            <a:spAutoFit/>
          </a:bodyPr>
          <a:lstStyle/>
          <a:p>
            <a:pPr algn="r" eaLnBrk="0" fontAlgn="base" hangingPunct="0">
              <a:spcBef>
                <a:spcPct val="0"/>
              </a:spcBef>
              <a:spcAft>
                <a:spcPct val="0"/>
              </a:spcAft>
              <a:defRPr/>
            </a:pPr>
            <a:r>
              <a:rPr lang="en-US" sz="2400" b="1" dirty="0">
                <a:solidFill>
                  <a:srgbClr val="00704A"/>
                </a:solidFill>
                <a:latin typeface="Arial" panose="020B0604020202020204" pitchFamily="34" charset="0"/>
                <a:cs typeface="Arial" panose="020B0604020202020204" pitchFamily="34" charset="0"/>
              </a:rPr>
              <a:t>Convergent, Parallel Mixed-Methods Study (June 2014 - Dec 2015)</a:t>
            </a:r>
            <a:endParaRPr lang="en-US" altLang="en-US" sz="2400" b="1" dirty="0">
              <a:solidFill>
                <a:srgbClr val="00704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151F99A5-59D4-D04C-9BC9-B2B479917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891" y="1126233"/>
            <a:ext cx="10680946" cy="4360167"/>
          </a:xfrm>
          <a:prstGeom prst="rect">
            <a:avLst/>
          </a:prstGeom>
        </p:spPr>
      </p:pic>
    </p:spTree>
    <p:extLst>
      <p:ext uri="{BB962C8B-B14F-4D97-AF65-F5344CB8AC3E}">
        <p14:creationId xmlns:p14="http://schemas.microsoft.com/office/powerpoint/2010/main" val="136483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Results: Patient Characteristics</a:t>
            </a:r>
            <a:endParaRPr lang="en-US" altLang="en-US" sz="2800" b="1" dirty="0">
              <a:solidFill>
                <a:srgbClr val="00704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D94E8C98-F4ED-DC4C-AA2B-43F77C7EC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560" y="1199068"/>
            <a:ext cx="10750999" cy="4058735"/>
          </a:xfrm>
          <a:prstGeom prst="rect">
            <a:avLst/>
          </a:prstGeom>
        </p:spPr>
      </p:pic>
    </p:spTree>
    <p:extLst>
      <p:ext uri="{BB962C8B-B14F-4D97-AF65-F5344CB8AC3E}">
        <p14:creationId xmlns:p14="http://schemas.microsoft.com/office/powerpoint/2010/main" val="412380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mn-lt"/>
              </a:rPr>
              <a:t>Disclosure</a:t>
            </a:r>
          </a:p>
        </p:txBody>
      </p:sp>
      <p:sp>
        <p:nvSpPr>
          <p:cNvPr id="3" name="Content Placeholder 2"/>
          <p:cNvSpPr>
            <a:spLocks noGrp="1"/>
          </p:cNvSpPr>
          <p:nvPr>
            <p:ph idx="1"/>
          </p:nvPr>
        </p:nvSpPr>
        <p:spPr/>
        <p:txBody>
          <a:bodyPr/>
          <a:lstStyle/>
          <a:p>
            <a:pPr marL="0" indent="0">
              <a:buNone/>
            </a:pPr>
            <a:r>
              <a:rPr lang="en-US" sz="2400" dirty="0"/>
              <a:t>This work was supported by the Grant Number 1C1CMS331023 from the Department of Health and Human Services, Centers for Medicare &amp; Medicaid Services. The research presented was conducted by the awardee. The contents of this presentation are solely the responsibility of the authors and do not necessarily represent the official views of the U.S. Department of Health and Human Services or any of its agencies.</a:t>
            </a:r>
          </a:p>
          <a:p>
            <a:pPr marL="0" indent="0">
              <a:buNone/>
            </a:pPr>
            <a:endParaRPr lang="en-US" sz="2400" dirty="0"/>
          </a:p>
          <a:p>
            <a:pPr marL="0" indent="0">
              <a:buNone/>
            </a:pPr>
            <a:r>
              <a:rPr lang="en-US" sz="2400" dirty="0"/>
              <a:t>Dr. Partridge is Chief Medical Officer, Guideway Care.</a:t>
            </a:r>
          </a:p>
        </p:txBody>
      </p:sp>
      <p:pic>
        <p:nvPicPr>
          <p:cNvPr id="5" name="Picture 4"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Tree>
    <p:extLst>
      <p:ext uri="{BB962C8B-B14F-4D97-AF65-F5344CB8AC3E}">
        <p14:creationId xmlns:p14="http://schemas.microsoft.com/office/powerpoint/2010/main" val="212807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Results: Resource Utilization</a:t>
            </a:r>
            <a:endParaRPr lang="en-US" altLang="en-US" sz="2800" b="1" dirty="0">
              <a:solidFill>
                <a:srgbClr val="00704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F1D2850E-FD99-AD48-8ADE-2DC087DE0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360" y="1367608"/>
            <a:ext cx="10979639" cy="4047355"/>
          </a:xfrm>
          <a:prstGeom prst="rect">
            <a:avLst/>
          </a:prstGeom>
        </p:spPr>
      </p:pic>
    </p:spTree>
    <p:extLst>
      <p:ext uri="{BB962C8B-B14F-4D97-AF65-F5344CB8AC3E}">
        <p14:creationId xmlns:p14="http://schemas.microsoft.com/office/powerpoint/2010/main" val="107870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384721"/>
          </a:xfrm>
          <a:prstGeom prst="rect">
            <a:avLst/>
          </a:prstGeom>
        </p:spPr>
        <p:txBody>
          <a:bodyPr wrap="square">
            <a:spAutoFit/>
          </a:bodyPr>
          <a:lstStyle/>
          <a:p>
            <a:pPr algn="r" eaLnBrk="0" fontAlgn="base" hangingPunct="0">
              <a:spcBef>
                <a:spcPct val="0"/>
              </a:spcBef>
              <a:spcAft>
                <a:spcPct val="0"/>
              </a:spcAft>
              <a:defRPr/>
            </a:pPr>
            <a:r>
              <a:rPr lang="en-US" sz="1900" b="1" dirty="0">
                <a:solidFill>
                  <a:srgbClr val="00704A"/>
                </a:solidFill>
                <a:latin typeface="Arial" panose="020B0604020202020204" pitchFamily="34" charset="0"/>
                <a:cs typeface="Arial" panose="020B0604020202020204" pitchFamily="34" charset="0"/>
              </a:rPr>
              <a:t>Breast Cancer - Distress Items, Requests for Assistance, &amp; Resolution of Patient Concerns</a:t>
            </a:r>
            <a:endParaRPr lang="en-US" altLang="en-US" sz="1900" b="1" dirty="0">
              <a:solidFill>
                <a:srgbClr val="00704A"/>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DA035B2C-1648-DD4D-A166-E9E5AC8D2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2713" y="1140629"/>
            <a:ext cx="7419978" cy="4148236"/>
          </a:xfrm>
          <a:prstGeom prst="rect">
            <a:avLst/>
          </a:prstGeom>
        </p:spPr>
      </p:pic>
      <p:sp>
        <p:nvSpPr>
          <p:cNvPr id="9" name="TextBox 8">
            <a:extLst>
              <a:ext uri="{FF2B5EF4-FFF2-40B4-BE49-F238E27FC236}">
                <a16:creationId xmlns:a16="http://schemas.microsoft.com/office/drawing/2014/main" xmlns="" id="{761186A7-FBB8-564A-82C8-C56C258EE0B4}"/>
              </a:ext>
            </a:extLst>
          </p:cNvPr>
          <p:cNvSpPr txBox="1"/>
          <p:nvPr/>
        </p:nvSpPr>
        <p:spPr>
          <a:xfrm>
            <a:off x="5505454" y="929354"/>
            <a:ext cx="1714497" cy="369332"/>
          </a:xfrm>
          <a:prstGeom prst="rect">
            <a:avLst/>
          </a:prstGeom>
          <a:noFill/>
        </p:spPr>
        <p:txBody>
          <a:bodyPr wrap="square" rtlCol="0">
            <a:spAutoFit/>
          </a:bodyPr>
          <a:lstStyle/>
          <a:p>
            <a:pPr algn="r"/>
            <a:r>
              <a:rPr lang="en-US" b="1" dirty="0">
                <a:solidFill>
                  <a:srgbClr val="00704A"/>
                </a:solidFill>
                <a:latin typeface="Arial" panose="020B0604020202020204" pitchFamily="34" charset="0"/>
                <a:cs typeface="Arial" panose="020B0604020202020204" pitchFamily="34" charset="0"/>
              </a:rPr>
              <a:t>All Patients</a:t>
            </a:r>
            <a:endParaRPr lang="en-US" dirty="0"/>
          </a:p>
        </p:txBody>
      </p:sp>
      <p:sp>
        <p:nvSpPr>
          <p:cNvPr id="10" name="TextBox 9">
            <a:extLst>
              <a:ext uri="{FF2B5EF4-FFF2-40B4-BE49-F238E27FC236}">
                <a16:creationId xmlns:a16="http://schemas.microsoft.com/office/drawing/2014/main" xmlns="" id="{A4539F55-225B-4140-826A-F14B507902F9}"/>
              </a:ext>
            </a:extLst>
          </p:cNvPr>
          <p:cNvSpPr txBox="1"/>
          <p:nvPr/>
        </p:nvSpPr>
        <p:spPr>
          <a:xfrm>
            <a:off x="1247887" y="5288865"/>
            <a:ext cx="10782188" cy="523220"/>
          </a:xfrm>
          <a:prstGeom prst="rect">
            <a:avLst/>
          </a:prstGeom>
          <a:noFill/>
        </p:spPr>
        <p:txBody>
          <a:bodyPr wrap="square" rtlCol="0">
            <a:spAutoFit/>
          </a:bodyPr>
          <a:lstStyle/>
          <a:p>
            <a:r>
              <a:rPr lang="en-US" sz="1400" dirty="0" err="1"/>
              <a:t>RocqueGB</a:t>
            </a:r>
            <a:r>
              <a:rPr lang="en-US" sz="1400" dirty="0"/>
              <a:t>, et al. Guiding Lay Navigation in Geriatric Cancer Patients Using a Distress Assessment Tool. Journal of the National Comprehensive Cancer Network : J Natl </a:t>
            </a:r>
            <a:r>
              <a:rPr lang="en-US" sz="1400" dirty="0" err="1"/>
              <a:t>ComprCan</a:t>
            </a:r>
            <a:r>
              <a:rPr lang="en-US" sz="1400" dirty="0"/>
              <a:t> </a:t>
            </a:r>
            <a:r>
              <a:rPr lang="en-US" sz="1400" dirty="0" err="1"/>
              <a:t>Netw</a:t>
            </a:r>
            <a:r>
              <a:rPr lang="en-US" sz="1400" dirty="0"/>
              <a:t>, 2016. 14(4): p. 407-14. PMID: 27059189.</a:t>
            </a:r>
          </a:p>
        </p:txBody>
      </p:sp>
    </p:spTree>
    <p:extLst>
      <p:ext uri="{BB962C8B-B14F-4D97-AF65-F5344CB8AC3E}">
        <p14:creationId xmlns:p14="http://schemas.microsoft.com/office/powerpoint/2010/main" val="2179788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384721"/>
          </a:xfrm>
          <a:prstGeom prst="rect">
            <a:avLst/>
          </a:prstGeom>
        </p:spPr>
        <p:txBody>
          <a:bodyPr wrap="square">
            <a:spAutoFit/>
          </a:bodyPr>
          <a:lstStyle/>
          <a:p>
            <a:pPr algn="r" eaLnBrk="0" fontAlgn="base" hangingPunct="0">
              <a:spcBef>
                <a:spcPct val="0"/>
              </a:spcBef>
              <a:spcAft>
                <a:spcPct val="0"/>
              </a:spcAft>
              <a:defRPr/>
            </a:pPr>
            <a:r>
              <a:rPr lang="en-US" sz="1900" b="1" dirty="0">
                <a:solidFill>
                  <a:srgbClr val="00704A"/>
                </a:solidFill>
                <a:latin typeface="Arial" panose="020B0604020202020204" pitchFamily="34" charset="0"/>
                <a:cs typeface="Arial" panose="020B0604020202020204" pitchFamily="34" charset="0"/>
              </a:rPr>
              <a:t>Breast Cancer - Distress Items, Requests for Assistance, &amp; Resolution of Patient Concerns</a:t>
            </a:r>
            <a:endParaRPr lang="en-US" altLang="en-US" sz="1900" b="1" dirty="0">
              <a:solidFill>
                <a:srgbClr val="00704A"/>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887C0F71-7555-6840-9239-C64D441974E8}"/>
              </a:ext>
            </a:extLst>
          </p:cNvPr>
          <p:cNvSpPr txBox="1"/>
          <p:nvPr/>
        </p:nvSpPr>
        <p:spPr>
          <a:xfrm>
            <a:off x="4726784" y="914401"/>
            <a:ext cx="4286250" cy="646331"/>
          </a:xfrm>
          <a:prstGeom prst="rect">
            <a:avLst/>
          </a:prstGeom>
          <a:noFill/>
        </p:spPr>
        <p:txBody>
          <a:bodyPr wrap="square" rtlCol="0">
            <a:spAutoFit/>
          </a:bodyPr>
          <a:lstStyle/>
          <a:p>
            <a:r>
              <a:rPr lang="en-US" altLang="en-US" b="1" dirty="0">
                <a:solidFill>
                  <a:srgbClr val="00704A"/>
                </a:solidFill>
                <a:cs typeface="Arial" panose="020B0604020202020204" pitchFamily="34" charset="0"/>
              </a:rPr>
              <a:t>Patients With a Distress Score of </a:t>
            </a:r>
            <a:r>
              <a:rPr lang="en-US" b="1" dirty="0">
                <a:solidFill>
                  <a:srgbClr val="00704A"/>
                </a:solidFill>
              </a:rPr>
              <a:t>≥8</a:t>
            </a:r>
            <a:endParaRPr lang="en-US" altLang="en-US" b="1" dirty="0">
              <a:solidFill>
                <a:srgbClr val="00704A"/>
              </a:solidFill>
              <a:cs typeface="Arial" panose="020B0604020202020204" pitchFamily="34" charset="0"/>
            </a:endParaRPr>
          </a:p>
          <a:p>
            <a:endParaRPr lang="en-US" dirty="0"/>
          </a:p>
        </p:txBody>
      </p:sp>
      <p:pic>
        <p:nvPicPr>
          <p:cNvPr id="11" name="Picture 10">
            <a:extLst>
              <a:ext uri="{FF2B5EF4-FFF2-40B4-BE49-F238E27FC236}">
                <a16:creationId xmlns:a16="http://schemas.microsoft.com/office/drawing/2014/main" xmlns="" id="{9B34544C-36B8-FF49-BBA1-3F7F3BDAE0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1762" y="1237566"/>
            <a:ext cx="7091365" cy="4099696"/>
          </a:xfrm>
          <a:prstGeom prst="rect">
            <a:avLst/>
          </a:prstGeom>
        </p:spPr>
      </p:pic>
      <p:sp>
        <p:nvSpPr>
          <p:cNvPr id="13" name="TextBox 12">
            <a:extLst>
              <a:ext uri="{FF2B5EF4-FFF2-40B4-BE49-F238E27FC236}">
                <a16:creationId xmlns:a16="http://schemas.microsoft.com/office/drawing/2014/main" xmlns="" id="{0EE9C7B4-997A-D546-9ABC-0C6C3FAE6432}"/>
              </a:ext>
            </a:extLst>
          </p:cNvPr>
          <p:cNvSpPr txBox="1"/>
          <p:nvPr/>
        </p:nvSpPr>
        <p:spPr>
          <a:xfrm>
            <a:off x="1247887" y="5288865"/>
            <a:ext cx="10782188" cy="523220"/>
          </a:xfrm>
          <a:prstGeom prst="rect">
            <a:avLst/>
          </a:prstGeom>
          <a:noFill/>
        </p:spPr>
        <p:txBody>
          <a:bodyPr wrap="square" rtlCol="0">
            <a:spAutoFit/>
          </a:bodyPr>
          <a:lstStyle/>
          <a:p>
            <a:r>
              <a:rPr lang="en-US" sz="1400" dirty="0" err="1"/>
              <a:t>RocqueGB</a:t>
            </a:r>
            <a:r>
              <a:rPr lang="en-US" sz="1400" dirty="0"/>
              <a:t>, et al. Guiding Lay Navigation in Geriatric Cancer Patients Using a Distress Assessment Tool. Journal of the National Comprehensive Cancer Network : J Natl </a:t>
            </a:r>
            <a:r>
              <a:rPr lang="en-US" sz="1400" dirty="0" err="1"/>
              <a:t>ComprCan</a:t>
            </a:r>
            <a:r>
              <a:rPr lang="en-US" sz="1400" dirty="0"/>
              <a:t> </a:t>
            </a:r>
            <a:r>
              <a:rPr lang="en-US" sz="1400" dirty="0" err="1"/>
              <a:t>Netw</a:t>
            </a:r>
            <a:r>
              <a:rPr lang="en-US" sz="1400" dirty="0"/>
              <a:t>, 2016. 14(4): p. 407-14. PMID: 27059189.</a:t>
            </a:r>
          </a:p>
        </p:txBody>
      </p:sp>
    </p:spTree>
    <p:extLst>
      <p:ext uri="{BB962C8B-B14F-4D97-AF65-F5344CB8AC3E}">
        <p14:creationId xmlns:p14="http://schemas.microsoft.com/office/powerpoint/2010/main" val="3209549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384721"/>
          </a:xfrm>
          <a:prstGeom prst="rect">
            <a:avLst/>
          </a:prstGeom>
        </p:spPr>
        <p:txBody>
          <a:bodyPr wrap="square">
            <a:spAutoFit/>
          </a:bodyPr>
          <a:lstStyle/>
          <a:p>
            <a:pPr algn="r" eaLnBrk="0" fontAlgn="base" hangingPunct="0">
              <a:spcBef>
                <a:spcPct val="0"/>
              </a:spcBef>
              <a:spcAft>
                <a:spcPct val="0"/>
              </a:spcAft>
              <a:defRPr/>
            </a:pPr>
            <a:r>
              <a:rPr lang="en-US" sz="1900" b="1" dirty="0">
                <a:solidFill>
                  <a:srgbClr val="00704A"/>
                </a:solidFill>
                <a:latin typeface="Arial" panose="020B0604020202020204" pitchFamily="34" charset="0"/>
                <a:cs typeface="Arial" panose="020B0604020202020204" pitchFamily="34" charset="0"/>
              </a:rPr>
              <a:t>Breast Cancer - Distress Items, Requests for Assistance, &amp; Resolution of Patient Concerns</a:t>
            </a:r>
            <a:endParaRPr lang="en-US" altLang="en-US" sz="1900" b="1" dirty="0">
              <a:solidFill>
                <a:srgbClr val="00704A"/>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3647DBCA-67B6-8448-8352-70F81945E6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588" y="1343024"/>
            <a:ext cx="7697401" cy="3998840"/>
          </a:xfrm>
          <a:prstGeom prst="rect">
            <a:avLst/>
          </a:prstGeom>
        </p:spPr>
      </p:pic>
      <p:sp>
        <p:nvSpPr>
          <p:cNvPr id="5" name="TextBox 4">
            <a:extLst>
              <a:ext uri="{FF2B5EF4-FFF2-40B4-BE49-F238E27FC236}">
                <a16:creationId xmlns:a16="http://schemas.microsoft.com/office/drawing/2014/main" xmlns="" id="{04EEDF41-0D45-7741-84FA-5BD7B31F9CC9}"/>
              </a:ext>
            </a:extLst>
          </p:cNvPr>
          <p:cNvSpPr txBox="1"/>
          <p:nvPr/>
        </p:nvSpPr>
        <p:spPr>
          <a:xfrm>
            <a:off x="5574325" y="973692"/>
            <a:ext cx="2044149" cy="369332"/>
          </a:xfrm>
          <a:prstGeom prst="rect">
            <a:avLst/>
          </a:prstGeom>
          <a:noFill/>
        </p:spPr>
        <p:txBody>
          <a:bodyPr wrap="none" rtlCol="0">
            <a:spAutoFit/>
          </a:bodyPr>
          <a:lstStyle/>
          <a:p>
            <a:r>
              <a:rPr lang="en-US" b="1" dirty="0">
                <a:solidFill>
                  <a:srgbClr val="00704A"/>
                </a:solidFill>
                <a:latin typeface="Arial" panose="020B0604020202020204" pitchFamily="34" charset="0"/>
                <a:cs typeface="Arial" panose="020B0604020202020204" pitchFamily="34" charset="0"/>
              </a:rPr>
              <a:t>Minority Patients</a:t>
            </a:r>
            <a:endParaRPr lang="en-US" dirty="0"/>
          </a:p>
        </p:txBody>
      </p:sp>
      <p:sp>
        <p:nvSpPr>
          <p:cNvPr id="9" name="TextBox 8">
            <a:extLst>
              <a:ext uri="{FF2B5EF4-FFF2-40B4-BE49-F238E27FC236}">
                <a16:creationId xmlns:a16="http://schemas.microsoft.com/office/drawing/2014/main" xmlns="" id="{3984613D-B5F6-F04B-B379-EC43957F3827}"/>
              </a:ext>
            </a:extLst>
          </p:cNvPr>
          <p:cNvSpPr txBox="1"/>
          <p:nvPr/>
        </p:nvSpPr>
        <p:spPr>
          <a:xfrm>
            <a:off x="1247887" y="5288865"/>
            <a:ext cx="10782188" cy="523220"/>
          </a:xfrm>
          <a:prstGeom prst="rect">
            <a:avLst/>
          </a:prstGeom>
          <a:noFill/>
        </p:spPr>
        <p:txBody>
          <a:bodyPr wrap="square" rtlCol="0">
            <a:spAutoFit/>
          </a:bodyPr>
          <a:lstStyle/>
          <a:p>
            <a:r>
              <a:rPr lang="en-US" sz="1400" dirty="0" err="1"/>
              <a:t>RocqueGB</a:t>
            </a:r>
            <a:r>
              <a:rPr lang="en-US" sz="1400" dirty="0"/>
              <a:t>, et al. Guiding Lay Navigation in Geriatric Cancer Patients Using a Distress Assessment Tool. Journal of the National Comprehensive Cancer Network : J Natl </a:t>
            </a:r>
            <a:r>
              <a:rPr lang="en-US" sz="1400" dirty="0" err="1"/>
              <a:t>ComprCan</a:t>
            </a:r>
            <a:r>
              <a:rPr lang="en-US" sz="1400" dirty="0"/>
              <a:t> </a:t>
            </a:r>
            <a:r>
              <a:rPr lang="en-US" sz="1400" dirty="0" err="1"/>
              <a:t>Netw</a:t>
            </a:r>
            <a:r>
              <a:rPr lang="en-US" sz="1400" dirty="0"/>
              <a:t>, 2016. 14(4): p. 407-14. PMID: 27059189.</a:t>
            </a:r>
          </a:p>
        </p:txBody>
      </p:sp>
    </p:spTree>
    <p:extLst>
      <p:ext uri="{BB962C8B-B14F-4D97-AF65-F5344CB8AC3E}">
        <p14:creationId xmlns:p14="http://schemas.microsoft.com/office/powerpoint/2010/main" val="1636673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25425"/>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Total Cost to Medicare</a:t>
            </a:r>
            <a:endParaRPr lang="en-US" altLang="en-US" sz="2800" b="1" dirty="0">
              <a:solidFill>
                <a:srgbClr val="00704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D937BDAC-237E-6D4A-98DE-718C993AC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862" y="859699"/>
            <a:ext cx="6043613" cy="4429166"/>
          </a:xfrm>
          <a:prstGeom prst="rect">
            <a:avLst/>
          </a:prstGeom>
        </p:spPr>
      </p:pic>
      <p:sp>
        <p:nvSpPr>
          <p:cNvPr id="8" name="TextBox 7">
            <a:extLst>
              <a:ext uri="{FF2B5EF4-FFF2-40B4-BE49-F238E27FC236}">
                <a16:creationId xmlns:a16="http://schemas.microsoft.com/office/drawing/2014/main" xmlns="" id="{848C6C74-911D-CE4A-BF64-E3BA39C84623}"/>
              </a:ext>
            </a:extLst>
          </p:cNvPr>
          <p:cNvSpPr txBox="1"/>
          <p:nvPr/>
        </p:nvSpPr>
        <p:spPr>
          <a:xfrm>
            <a:off x="1247887" y="5417457"/>
            <a:ext cx="10782188" cy="307777"/>
          </a:xfrm>
          <a:prstGeom prst="rect">
            <a:avLst/>
          </a:prstGeom>
          <a:noFill/>
        </p:spPr>
        <p:txBody>
          <a:bodyPr wrap="square" rtlCol="0">
            <a:spAutoFit/>
          </a:bodyPr>
          <a:lstStyle/>
          <a:p>
            <a:r>
              <a:rPr lang="en-US" sz="1400" dirty="0" err="1"/>
              <a:t>Rocque</a:t>
            </a:r>
            <a:r>
              <a:rPr lang="en-US" sz="1400" dirty="0"/>
              <a:t>, G.B., Williams, C.P., Jones, M.I. et al. Breast Cancer Res Treat (2018) 167: 215. https://</a:t>
            </a:r>
            <a:r>
              <a:rPr lang="en-US" sz="1400" dirty="0" err="1"/>
              <a:t>doi.org</a:t>
            </a:r>
            <a:r>
              <a:rPr lang="en-US" sz="1400" dirty="0"/>
              <a:t>/10.1007/s10549-017-4498-8</a:t>
            </a:r>
          </a:p>
        </p:txBody>
      </p:sp>
    </p:spTree>
    <p:extLst>
      <p:ext uri="{BB962C8B-B14F-4D97-AF65-F5344CB8AC3E}">
        <p14:creationId xmlns:p14="http://schemas.microsoft.com/office/powerpoint/2010/main" val="3997752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Hospitalizations per 1,000 Patients</a:t>
            </a:r>
            <a:endParaRPr lang="en-US" altLang="en-US" sz="2800" b="1" dirty="0">
              <a:solidFill>
                <a:srgbClr val="00704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EA83D172-5F78-C34A-9F54-0F7909457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412" y="1042800"/>
            <a:ext cx="6146143" cy="4374657"/>
          </a:xfrm>
          <a:prstGeom prst="rect">
            <a:avLst/>
          </a:prstGeom>
        </p:spPr>
      </p:pic>
      <p:sp>
        <p:nvSpPr>
          <p:cNvPr id="8" name="TextBox 7">
            <a:extLst>
              <a:ext uri="{FF2B5EF4-FFF2-40B4-BE49-F238E27FC236}">
                <a16:creationId xmlns:a16="http://schemas.microsoft.com/office/drawing/2014/main" xmlns="" id="{BC6D6DCA-00CE-3A4D-BBAE-7DA530E72891}"/>
              </a:ext>
            </a:extLst>
          </p:cNvPr>
          <p:cNvSpPr txBox="1"/>
          <p:nvPr/>
        </p:nvSpPr>
        <p:spPr>
          <a:xfrm>
            <a:off x="1247887" y="5417457"/>
            <a:ext cx="10782188" cy="307777"/>
          </a:xfrm>
          <a:prstGeom prst="rect">
            <a:avLst/>
          </a:prstGeom>
          <a:noFill/>
        </p:spPr>
        <p:txBody>
          <a:bodyPr wrap="square" rtlCol="0">
            <a:spAutoFit/>
          </a:bodyPr>
          <a:lstStyle/>
          <a:p>
            <a:r>
              <a:rPr lang="en-US" sz="1400" dirty="0" err="1"/>
              <a:t>Rocque</a:t>
            </a:r>
            <a:r>
              <a:rPr lang="en-US" sz="1400" dirty="0"/>
              <a:t>, G.B., Williams, C.P., Jones, M.I. et al. Breast Cancer Res Treat (2018) 167: 215. https://</a:t>
            </a:r>
            <a:r>
              <a:rPr lang="en-US" sz="1400" dirty="0" err="1"/>
              <a:t>doi.org</a:t>
            </a:r>
            <a:r>
              <a:rPr lang="en-US" sz="1400" dirty="0"/>
              <a:t>/10.1007/s10549-017-4498-8</a:t>
            </a:r>
          </a:p>
        </p:txBody>
      </p:sp>
    </p:spTree>
    <p:extLst>
      <p:ext uri="{BB962C8B-B14F-4D97-AF65-F5344CB8AC3E}">
        <p14:creationId xmlns:p14="http://schemas.microsoft.com/office/powerpoint/2010/main" val="181461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ER Visits per 1,000 Patients</a:t>
            </a:r>
            <a:endParaRPr lang="en-US" altLang="en-US" sz="2800" b="1" dirty="0">
              <a:solidFill>
                <a:srgbClr val="00704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27D4DC19-F630-F74F-BDF7-6F5E67C41A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5252" y="980310"/>
            <a:ext cx="6031233" cy="4437147"/>
          </a:xfrm>
          <a:prstGeom prst="rect">
            <a:avLst/>
          </a:prstGeom>
        </p:spPr>
      </p:pic>
      <p:sp>
        <p:nvSpPr>
          <p:cNvPr id="8" name="TextBox 7">
            <a:extLst>
              <a:ext uri="{FF2B5EF4-FFF2-40B4-BE49-F238E27FC236}">
                <a16:creationId xmlns:a16="http://schemas.microsoft.com/office/drawing/2014/main" xmlns="" id="{FEEBBF52-32E2-AA44-AA63-423A88D0CFEA}"/>
              </a:ext>
            </a:extLst>
          </p:cNvPr>
          <p:cNvSpPr txBox="1"/>
          <p:nvPr/>
        </p:nvSpPr>
        <p:spPr>
          <a:xfrm>
            <a:off x="1247887" y="5417457"/>
            <a:ext cx="10782188" cy="307777"/>
          </a:xfrm>
          <a:prstGeom prst="rect">
            <a:avLst/>
          </a:prstGeom>
          <a:noFill/>
        </p:spPr>
        <p:txBody>
          <a:bodyPr wrap="square" rtlCol="0">
            <a:spAutoFit/>
          </a:bodyPr>
          <a:lstStyle/>
          <a:p>
            <a:r>
              <a:rPr lang="en-US" sz="1400" dirty="0" err="1"/>
              <a:t>Rocque</a:t>
            </a:r>
            <a:r>
              <a:rPr lang="en-US" sz="1400" dirty="0"/>
              <a:t>, G.B., Williams, C.P., Jones, M.I. et al. Breast Cancer Res Treat (2018) 167: 215. https://</a:t>
            </a:r>
            <a:r>
              <a:rPr lang="en-US" sz="1400" dirty="0" err="1"/>
              <a:t>doi.org</a:t>
            </a:r>
            <a:r>
              <a:rPr lang="en-US" sz="1400" dirty="0"/>
              <a:t>/10.1007/s10549-017-4498-8</a:t>
            </a:r>
          </a:p>
        </p:txBody>
      </p:sp>
    </p:spTree>
    <p:extLst>
      <p:ext uri="{BB962C8B-B14F-4D97-AF65-F5344CB8AC3E}">
        <p14:creationId xmlns:p14="http://schemas.microsoft.com/office/powerpoint/2010/main" val="4083304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lstStyle/>
          <a:p>
            <a:r>
              <a:rPr lang="en-US" sz="3600" b="1" dirty="0">
                <a:latin typeface="+mn-lt"/>
              </a:rPr>
              <a:t>Sustainability</a:t>
            </a:r>
          </a:p>
        </p:txBody>
      </p:sp>
      <p:sp>
        <p:nvSpPr>
          <p:cNvPr id="3" name="Content Placeholder 2"/>
          <p:cNvSpPr>
            <a:spLocks noGrp="1"/>
          </p:cNvSpPr>
          <p:nvPr>
            <p:ph idx="1"/>
          </p:nvPr>
        </p:nvSpPr>
        <p:spPr>
          <a:xfrm>
            <a:off x="1156574" y="1709181"/>
            <a:ext cx="10836952" cy="1919845"/>
          </a:xfrm>
        </p:spPr>
        <p:txBody>
          <a:bodyPr lIns="91440" tIns="45720" rIns="91440" bIns="45720">
            <a:noAutofit/>
          </a:bodyPr>
          <a:lstStyle/>
          <a:p>
            <a:pPr marL="52388" lvl="1" indent="0">
              <a:spcBef>
                <a:spcPts val="0"/>
              </a:spcBef>
              <a:buNone/>
            </a:pPr>
            <a:r>
              <a:rPr lang="en-US" sz="3200" dirty="0">
                <a:solidFill>
                  <a:srgbClr val="FF0000"/>
                </a:solidFill>
              </a:rPr>
              <a:t>Payment reform only viable option for sustainability</a:t>
            </a:r>
          </a:p>
          <a:p>
            <a:pPr marL="744538" lvl="1" indent="-398463">
              <a:spcBef>
                <a:spcPts val="0"/>
              </a:spcBef>
              <a:buClrTx/>
              <a:buFont typeface="Arial" panose="020B0604020202020204" pitchFamily="34" charset="0"/>
              <a:buChar char="•"/>
            </a:pPr>
            <a:r>
              <a:rPr lang="en-US" sz="3200" dirty="0"/>
              <a:t>Medicare </a:t>
            </a:r>
            <a:r>
              <a:rPr lang="en-US" sz="3200" dirty="0">
                <a:sym typeface="Wingdings"/>
              </a:rPr>
              <a:t> </a:t>
            </a:r>
            <a:r>
              <a:rPr lang="en-US" sz="3200" dirty="0"/>
              <a:t>Oncology Care Model </a:t>
            </a:r>
          </a:p>
          <a:p>
            <a:pPr marL="744538" lvl="1" indent="-398463">
              <a:spcBef>
                <a:spcPts val="0"/>
              </a:spcBef>
              <a:buClrTx/>
              <a:buFont typeface="Arial" panose="020B0604020202020204" pitchFamily="34" charset="0"/>
              <a:buChar char="•"/>
            </a:pPr>
            <a:r>
              <a:rPr lang="en-US" sz="3200" dirty="0"/>
              <a:t>VIVA </a:t>
            </a:r>
            <a:r>
              <a:rPr lang="en-US" sz="3200" dirty="0">
                <a:sym typeface="Wingdings"/>
              </a:rPr>
              <a:t> Oncology Care Model Collaborator</a:t>
            </a:r>
            <a:endParaRPr lang="en-US" sz="3200" dirty="0"/>
          </a:p>
        </p:txBody>
      </p:sp>
      <p:pic>
        <p:nvPicPr>
          <p:cNvPr id="5" name="Picture 4"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Tree>
    <p:extLst>
      <p:ext uri="{BB962C8B-B14F-4D97-AF65-F5344CB8AC3E}">
        <p14:creationId xmlns:p14="http://schemas.microsoft.com/office/powerpoint/2010/main" val="4143338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Oncology Care Model</a:t>
            </a:r>
            <a:endParaRPr lang="en-US" altLang="en-US" sz="2800" b="1" dirty="0">
              <a:solidFill>
                <a:srgbClr val="00704A"/>
              </a:solidFill>
              <a:latin typeface="Arial" panose="020B060402020202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xmlns="" id="{51CCCF5E-8992-FE42-BA4F-44E524060442}"/>
              </a:ext>
            </a:extLst>
          </p:cNvPr>
          <p:cNvSpPr>
            <a:spLocks noGrp="1"/>
          </p:cNvSpPr>
          <p:nvPr>
            <p:ph idx="1"/>
          </p:nvPr>
        </p:nvSpPr>
        <p:spPr>
          <a:xfrm>
            <a:off x="1422400" y="1045648"/>
            <a:ext cx="10515600" cy="4706969"/>
          </a:xfrm>
        </p:spPr>
        <p:txBody>
          <a:bodyPr/>
          <a:lstStyle/>
          <a:p>
            <a:pPr marL="514350" indent="-514350">
              <a:buFont typeface="+mj-lt"/>
              <a:buAutoNum type="arabicPeriod"/>
            </a:pPr>
            <a:r>
              <a:rPr lang="en-US" sz="3000" dirty="0"/>
              <a:t>Opportunity to transform our healthcare delivery system</a:t>
            </a:r>
            <a:br>
              <a:rPr lang="en-US" sz="3000" dirty="0"/>
            </a:br>
            <a:endParaRPr lang="en-US" sz="3000" dirty="0"/>
          </a:p>
          <a:p>
            <a:pPr marL="514350" indent="-514350">
              <a:buFont typeface="+mj-lt"/>
              <a:buAutoNum type="arabicPeriod"/>
            </a:pPr>
            <a:r>
              <a:rPr lang="en-US" sz="3000" dirty="0"/>
              <a:t>Be a leader as providers help Medicare define the model</a:t>
            </a:r>
            <a:br>
              <a:rPr lang="en-US" sz="3000" dirty="0"/>
            </a:br>
            <a:endParaRPr lang="en-US" sz="3000" dirty="0"/>
          </a:p>
          <a:p>
            <a:pPr marL="514350" indent="-514350">
              <a:buFont typeface="+mj-lt"/>
              <a:buAutoNum type="arabicPeriod"/>
            </a:pPr>
            <a:r>
              <a:rPr lang="en-US" sz="3000" dirty="0"/>
              <a:t>Gain experience with value-based care</a:t>
            </a:r>
          </a:p>
          <a:p>
            <a:pPr marL="0" indent="0">
              <a:buNone/>
            </a:pPr>
            <a:endParaRPr lang="en-US" sz="1400" dirty="0"/>
          </a:p>
        </p:txBody>
      </p:sp>
    </p:spTree>
    <p:extLst>
      <p:ext uri="{BB962C8B-B14F-4D97-AF65-F5344CB8AC3E}">
        <p14:creationId xmlns:p14="http://schemas.microsoft.com/office/powerpoint/2010/main" val="3154694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87BC5E5-2158-9146-A908-17C41EDB5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112" y="854448"/>
            <a:ext cx="9295213" cy="5246316"/>
          </a:xfrm>
          <a:prstGeom prst="rect">
            <a:avLst/>
          </a:prstGeom>
        </p:spPr>
      </p:pic>
      <p:pic>
        <p:nvPicPr>
          <p:cNvPr id="8" name="Picture 7" descr="ASCO_FFR_logo_RGBcircle.pdf">
            <a:extLst>
              <a:ext uri="{FF2B5EF4-FFF2-40B4-BE49-F238E27FC236}">
                <a16:creationId xmlns:a16="http://schemas.microsoft.com/office/drawing/2014/main" xmlns="" id="{E078178B-1FFC-7543-BCDE-BA5D4DE49AF1}"/>
              </a:ext>
            </a:extLst>
          </p:cNvPr>
          <p:cNvPicPr>
            <a:picLocks noChangeAspect="1"/>
          </p:cNvPicPr>
          <p:nvPr/>
        </p:nvPicPr>
        <p:blipFill rotWithShape="1">
          <a:blip r:embed="rId3">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Tree>
    <p:extLst>
      <p:ext uri="{BB962C8B-B14F-4D97-AF65-F5344CB8AC3E}">
        <p14:creationId xmlns:p14="http://schemas.microsoft.com/office/powerpoint/2010/main" val="411890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62" y="-161051"/>
            <a:ext cx="12882695" cy="7145867"/>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146" name="Rectangle 94"/>
          <p:cNvSpPr>
            <a:spLocks noChangeArrowheads="1"/>
          </p:cNvSpPr>
          <p:nvPr/>
        </p:nvSpPr>
        <p:spPr bwMode="auto">
          <a:xfrm>
            <a:off x="560918" y="4838171"/>
            <a:ext cx="10953749" cy="1794748"/>
          </a:xfrm>
          <a:prstGeom prst="rect">
            <a:avLst/>
          </a:prstGeom>
          <a:gradFill rotWithShape="1">
            <a:gsLst>
              <a:gs pos="0">
                <a:srgbClr val="FFFFCC"/>
              </a:gs>
              <a:gs pos="100000">
                <a:srgbClr val="FFFFFF"/>
              </a:gs>
            </a:gsLst>
            <a:lin ang="5400000" scaled="1"/>
          </a:gradFill>
          <a:ln w="9525">
            <a:solidFill>
              <a:srgbClr val="003300"/>
            </a:solidFill>
            <a:miter lim="800000"/>
            <a:headEnd/>
            <a:tailEnd/>
          </a:ln>
        </p:spPr>
        <p:txBody>
          <a:bodyPr wrap="none" anchor="ctr"/>
          <a:lstStyle/>
          <a:p>
            <a:endParaRPr lang="en-US" sz="2400"/>
          </a:p>
        </p:txBody>
      </p:sp>
      <p:sp>
        <p:nvSpPr>
          <p:cNvPr id="6147" name="Line 83"/>
          <p:cNvSpPr>
            <a:spLocks noChangeShapeType="1"/>
          </p:cNvSpPr>
          <p:nvPr/>
        </p:nvSpPr>
        <p:spPr bwMode="auto">
          <a:xfrm>
            <a:off x="8263467" y="1710798"/>
            <a:ext cx="0" cy="4264025"/>
          </a:xfrm>
          <a:prstGeom prst="line">
            <a:avLst/>
          </a:prstGeom>
          <a:noFill/>
          <a:ln w="19050">
            <a:solidFill>
              <a:srgbClr val="FF66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6148" name="Line 84"/>
          <p:cNvSpPr>
            <a:spLocks noChangeShapeType="1"/>
          </p:cNvSpPr>
          <p:nvPr/>
        </p:nvSpPr>
        <p:spPr bwMode="auto">
          <a:xfrm>
            <a:off x="9876367" y="1701272"/>
            <a:ext cx="0" cy="4302125"/>
          </a:xfrm>
          <a:prstGeom prst="line">
            <a:avLst/>
          </a:prstGeom>
          <a:noFill/>
          <a:ln w="19050">
            <a:solidFill>
              <a:srgbClr val="FF66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6149" name="Line 81"/>
          <p:cNvSpPr>
            <a:spLocks noChangeShapeType="1"/>
          </p:cNvSpPr>
          <p:nvPr/>
        </p:nvSpPr>
        <p:spPr bwMode="auto">
          <a:xfrm>
            <a:off x="3649133" y="1691747"/>
            <a:ext cx="0" cy="4298951"/>
          </a:xfrm>
          <a:prstGeom prst="line">
            <a:avLst/>
          </a:prstGeom>
          <a:noFill/>
          <a:ln w="19050">
            <a:solidFill>
              <a:srgbClr val="FF66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6150" name="Line 34"/>
          <p:cNvSpPr>
            <a:spLocks noChangeShapeType="1"/>
          </p:cNvSpPr>
          <p:nvPr/>
        </p:nvSpPr>
        <p:spPr bwMode="auto">
          <a:xfrm>
            <a:off x="6754284" y="1690159"/>
            <a:ext cx="0" cy="4292600"/>
          </a:xfrm>
          <a:prstGeom prst="line">
            <a:avLst/>
          </a:prstGeom>
          <a:noFill/>
          <a:ln w="19050">
            <a:solidFill>
              <a:srgbClr val="FF66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6151" name="Line 31"/>
          <p:cNvSpPr>
            <a:spLocks noChangeShapeType="1"/>
          </p:cNvSpPr>
          <p:nvPr/>
        </p:nvSpPr>
        <p:spPr bwMode="auto">
          <a:xfrm>
            <a:off x="2120900" y="1720322"/>
            <a:ext cx="0" cy="4264025"/>
          </a:xfrm>
          <a:prstGeom prst="line">
            <a:avLst/>
          </a:prstGeom>
          <a:noFill/>
          <a:ln w="19050">
            <a:solidFill>
              <a:srgbClr val="FF66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6152" name="Line 30"/>
          <p:cNvSpPr>
            <a:spLocks noChangeShapeType="1"/>
          </p:cNvSpPr>
          <p:nvPr/>
        </p:nvSpPr>
        <p:spPr bwMode="auto">
          <a:xfrm>
            <a:off x="5192184" y="1701272"/>
            <a:ext cx="0" cy="4292600"/>
          </a:xfrm>
          <a:prstGeom prst="line">
            <a:avLst/>
          </a:prstGeom>
          <a:noFill/>
          <a:ln w="19050">
            <a:solidFill>
              <a:srgbClr val="FF66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6153" name="Rectangle 2"/>
          <p:cNvSpPr>
            <a:spLocks noGrp="1" noChangeArrowheads="1"/>
          </p:cNvSpPr>
          <p:nvPr>
            <p:ph type="title" idx="4294967295"/>
          </p:nvPr>
        </p:nvSpPr>
        <p:spPr>
          <a:xfrm>
            <a:off x="-291696" y="50797"/>
            <a:ext cx="12427322" cy="696384"/>
          </a:xfrm>
          <a:prstGeom prst="rect">
            <a:avLst/>
          </a:prstGeom>
        </p:spPr>
        <p:txBody>
          <a:bodyPr/>
          <a:lstStyle/>
          <a:p>
            <a:pPr algn="r"/>
            <a:r>
              <a:rPr lang="en-US" sz="3600" b="1" dirty="0">
                <a:solidFill>
                  <a:srgbClr val="00704A"/>
                </a:solidFill>
                <a:latin typeface="Arial" panose="020B0604020202020204" pitchFamily="34" charset="0"/>
                <a:cs typeface="Arial" panose="020B0604020202020204" pitchFamily="34" charset="0"/>
              </a:rPr>
              <a:t>Navigation at UAB</a:t>
            </a:r>
          </a:p>
        </p:txBody>
      </p:sp>
      <p:grpSp>
        <p:nvGrpSpPr>
          <p:cNvPr id="6154" name="Group 78"/>
          <p:cNvGrpSpPr>
            <a:grpSpLocks/>
          </p:cNvGrpSpPr>
          <p:nvPr/>
        </p:nvGrpSpPr>
        <p:grpSpPr bwMode="auto">
          <a:xfrm>
            <a:off x="3659720" y="1225022"/>
            <a:ext cx="1960033" cy="868362"/>
            <a:chOff x="1711" y="1023"/>
            <a:chExt cx="926" cy="547"/>
          </a:xfrm>
        </p:grpSpPr>
        <p:sp>
          <p:nvSpPr>
            <p:cNvPr id="6197" name="AutoShape 5"/>
            <p:cNvSpPr>
              <a:spLocks noChangeArrowheads="1"/>
            </p:cNvSpPr>
            <p:nvPr/>
          </p:nvSpPr>
          <p:spPr bwMode="auto">
            <a:xfrm>
              <a:off x="1711" y="1023"/>
              <a:ext cx="926" cy="466"/>
            </a:xfrm>
            <a:prstGeom prst="chevron">
              <a:avLst>
                <a:gd name="adj" fmla="val 49678"/>
              </a:avLst>
            </a:prstGeom>
            <a:solidFill>
              <a:srgbClr val="FFCC99"/>
            </a:solidFill>
            <a:ln w="9525">
              <a:solidFill>
                <a:schemeClr val="tx1"/>
              </a:solidFill>
              <a:miter lim="800000"/>
              <a:headEnd/>
              <a:tailEnd/>
            </a:ln>
          </p:spPr>
          <p:txBody>
            <a:bodyPr wrap="none" anchor="ctr"/>
            <a:lstStyle/>
            <a:p>
              <a:pPr algn="ctr"/>
              <a:endParaRPr lang="en-US" sz="2400"/>
            </a:p>
          </p:txBody>
        </p:sp>
        <p:sp>
          <p:nvSpPr>
            <p:cNvPr id="94218" name="Text Box 10"/>
            <p:cNvSpPr txBox="1">
              <a:spLocks noChangeArrowheads="1"/>
            </p:cNvSpPr>
            <p:nvPr/>
          </p:nvSpPr>
          <p:spPr bwMode="auto">
            <a:xfrm>
              <a:off x="1815" y="1047"/>
              <a:ext cx="717" cy="523"/>
            </a:xfrm>
            <a:prstGeom prst="rect">
              <a:avLst/>
            </a:prstGeom>
            <a:noFill/>
            <a:ln w="9525">
              <a:noFill/>
              <a:miter lim="800000"/>
              <a:headEnd/>
              <a:tailEnd/>
            </a:ln>
            <a:effec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10000"/>
                </a:spcBef>
              </a:pPr>
              <a:r>
                <a:rPr lang="en-US" sz="1600" dirty="0">
                  <a:effectLst>
                    <a:outerShdw blurRad="38100" dist="38100" dir="2700000" algn="tl">
                      <a:srgbClr val="DDDDDD"/>
                    </a:outerShdw>
                  </a:effectLst>
                </a:rPr>
                <a:t>Evaluation &amp; Treatment Planning</a:t>
              </a:r>
            </a:p>
          </p:txBody>
        </p:sp>
      </p:grpSp>
      <p:grpSp>
        <p:nvGrpSpPr>
          <p:cNvPr id="6155" name="Group 107"/>
          <p:cNvGrpSpPr>
            <a:grpSpLocks/>
          </p:cNvGrpSpPr>
          <p:nvPr/>
        </p:nvGrpSpPr>
        <p:grpSpPr bwMode="auto">
          <a:xfrm>
            <a:off x="2095502" y="1223435"/>
            <a:ext cx="1960033" cy="739775"/>
            <a:chOff x="990" y="770"/>
            <a:chExt cx="926" cy="466"/>
          </a:xfrm>
        </p:grpSpPr>
        <p:sp>
          <p:nvSpPr>
            <p:cNvPr id="6195" name="AutoShape 4"/>
            <p:cNvSpPr>
              <a:spLocks noChangeArrowheads="1"/>
            </p:cNvSpPr>
            <p:nvPr/>
          </p:nvSpPr>
          <p:spPr bwMode="auto">
            <a:xfrm>
              <a:off x="990" y="770"/>
              <a:ext cx="926" cy="466"/>
            </a:xfrm>
            <a:prstGeom prst="chevron">
              <a:avLst>
                <a:gd name="adj" fmla="val 49678"/>
              </a:avLst>
            </a:prstGeom>
            <a:solidFill>
              <a:srgbClr val="FFFFCC"/>
            </a:solidFill>
            <a:ln w="12700">
              <a:solidFill>
                <a:schemeClr val="tx1"/>
              </a:solidFill>
              <a:miter lim="800000"/>
              <a:headEnd/>
              <a:tailEnd/>
            </a:ln>
          </p:spPr>
          <p:txBody>
            <a:bodyPr wrap="none" anchor="ctr"/>
            <a:lstStyle/>
            <a:p>
              <a:pPr algn="ctr"/>
              <a:endParaRPr lang="en-US" sz="2400"/>
            </a:p>
          </p:txBody>
        </p:sp>
        <p:sp>
          <p:nvSpPr>
            <p:cNvPr id="6196" name="Text Box 9"/>
            <p:cNvSpPr txBox="1">
              <a:spLocks noChangeArrowheads="1"/>
            </p:cNvSpPr>
            <p:nvPr/>
          </p:nvSpPr>
          <p:spPr bwMode="auto">
            <a:xfrm>
              <a:off x="1180" y="853"/>
              <a:ext cx="60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600"/>
                <a:t>Early Detection</a:t>
              </a:r>
              <a:endParaRPr lang="en-US" sz="1067" i="1"/>
            </a:p>
          </p:txBody>
        </p:sp>
      </p:grpSp>
      <p:grpSp>
        <p:nvGrpSpPr>
          <p:cNvPr id="6156" name="Group 80"/>
          <p:cNvGrpSpPr>
            <a:grpSpLocks/>
          </p:cNvGrpSpPr>
          <p:nvPr/>
        </p:nvGrpSpPr>
        <p:grpSpPr bwMode="auto">
          <a:xfrm>
            <a:off x="522819" y="1226610"/>
            <a:ext cx="1968500" cy="733425"/>
            <a:chOff x="169" y="1024"/>
            <a:chExt cx="930" cy="462"/>
          </a:xfrm>
        </p:grpSpPr>
        <p:sp>
          <p:nvSpPr>
            <p:cNvPr id="6193" name="AutoShape 3"/>
            <p:cNvSpPr>
              <a:spLocks noChangeArrowheads="1"/>
            </p:cNvSpPr>
            <p:nvPr/>
          </p:nvSpPr>
          <p:spPr bwMode="auto">
            <a:xfrm>
              <a:off x="169" y="1024"/>
              <a:ext cx="930" cy="462"/>
            </a:xfrm>
            <a:prstGeom prst="homePlate">
              <a:avLst>
                <a:gd name="adj" fmla="val 50325"/>
              </a:avLst>
            </a:prstGeom>
            <a:solidFill>
              <a:schemeClr val="accent1">
                <a:lumMod val="40000"/>
                <a:lumOff val="60000"/>
              </a:schemeClr>
            </a:solidFill>
            <a:ln w="12700">
              <a:solidFill>
                <a:schemeClr val="tx1"/>
              </a:solidFill>
              <a:miter lim="800000"/>
              <a:headEnd/>
              <a:tailEnd/>
            </a:ln>
          </p:spPr>
          <p:txBody>
            <a:bodyPr wrap="none" anchor="ctr"/>
            <a:lstStyle/>
            <a:p>
              <a:pPr algn="ctr"/>
              <a:endParaRPr lang="en-US" sz="2400"/>
            </a:p>
          </p:txBody>
        </p:sp>
        <p:sp>
          <p:nvSpPr>
            <p:cNvPr id="94216" name="Text Box 8"/>
            <p:cNvSpPr txBox="1">
              <a:spLocks noChangeArrowheads="1"/>
            </p:cNvSpPr>
            <p:nvPr/>
          </p:nvSpPr>
          <p:spPr bwMode="auto">
            <a:xfrm>
              <a:off x="178" y="1162"/>
              <a:ext cx="809" cy="213"/>
            </a:xfrm>
            <a:prstGeom prst="rect">
              <a:avLst/>
            </a:prstGeom>
            <a:solidFill>
              <a:schemeClr val="accent1">
                <a:lumMod val="40000"/>
                <a:lumOff val="60000"/>
              </a:schemeClr>
            </a:solidFill>
            <a:ln w="9525">
              <a:noFill/>
              <a:miter lim="800000"/>
              <a:headEnd/>
              <a:tailEnd/>
            </a:ln>
            <a:effectLst/>
          </p:spPr>
          <p:txBody>
            <a:bodyPr>
              <a:spAutoFit/>
            </a:bodyPr>
            <a:lstStyle/>
            <a:p>
              <a:pPr algn="ctr">
                <a:spcBef>
                  <a:spcPct val="50000"/>
                </a:spcBef>
                <a:defRPr/>
              </a:pPr>
              <a:r>
                <a:rPr lang="en-US" sz="1600"/>
                <a:t>Prevention</a:t>
              </a:r>
              <a:endParaRPr lang="en-US" sz="1600">
                <a:solidFill>
                  <a:srgbClr val="FFFFCC"/>
                </a:solidFill>
                <a:effectLst>
                  <a:outerShdw blurRad="38100" dist="38100" dir="2700000" algn="tl">
                    <a:srgbClr val="C0C0C0"/>
                  </a:outerShdw>
                </a:effectLst>
              </a:endParaRPr>
            </a:p>
          </p:txBody>
        </p:sp>
      </p:grpSp>
      <p:grpSp>
        <p:nvGrpSpPr>
          <p:cNvPr id="6157" name="Group 75"/>
          <p:cNvGrpSpPr>
            <a:grpSpLocks/>
          </p:cNvGrpSpPr>
          <p:nvPr/>
        </p:nvGrpSpPr>
        <p:grpSpPr bwMode="auto">
          <a:xfrm>
            <a:off x="8348136" y="1225022"/>
            <a:ext cx="1960033" cy="739774"/>
            <a:chOff x="3974" y="1023"/>
            <a:chExt cx="926" cy="466"/>
          </a:xfrm>
        </p:grpSpPr>
        <p:sp>
          <p:nvSpPr>
            <p:cNvPr id="6191" name="AutoShape 12"/>
            <p:cNvSpPr>
              <a:spLocks noChangeArrowheads="1"/>
            </p:cNvSpPr>
            <p:nvPr/>
          </p:nvSpPr>
          <p:spPr bwMode="auto">
            <a:xfrm>
              <a:off x="3974" y="1023"/>
              <a:ext cx="926" cy="466"/>
            </a:xfrm>
            <a:prstGeom prst="chevron">
              <a:avLst>
                <a:gd name="adj" fmla="val 49678"/>
              </a:avLst>
            </a:prstGeom>
            <a:solidFill>
              <a:srgbClr val="00CC00"/>
            </a:solidFill>
            <a:ln w="9525">
              <a:solidFill>
                <a:schemeClr val="tx1"/>
              </a:solidFill>
              <a:miter lim="800000"/>
              <a:headEnd/>
              <a:tailEnd/>
            </a:ln>
          </p:spPr>
          <p:txBody>
            <a:bodyPr wrap="none" anchor="ctr"/>
            <a:lstStyle/>
            <a:p>
              <a:pPr algn="ctr"/>
              <a:endParaRPr lang="en-US" sz="2400"/>
            </a:p>
          </p:txBody>
        </p:sp>
        <p:sp>
          <p:nvSpPr>
            <p:cNvPr id="6192" name="Text Box 13"/>
            <p:cNvSpPr txBox="1">
              <a:spLocks noChangeArrowheads="1"/>
            </p:cNvSpPr>
            <p:nvPr/>
          </p:nvSpPr>
          <p:spPr bwMode="auto">
            <a:xfrm>
              <a:off x="4146" y="1123"/>
              <a:ext cx="68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333"/>
                <a:t>Survivorship &amp; Surveillance</a:t>
              </a:r>
            </a:p>
          </p:txBody>
        </p:sp>
      </p:grpSp>
      <p:grpSp>
        <p:nvGrpSpPr>
          <p:cNvPr id="6158" name="Group 109"/>
          <p:cNvGrpSpPr>
            <a:grpSpLocks/>
          </p:cNvGrpSpPr>
          <p:nvPr/>
        </p:nvGrpSpPr>
        <p:grpSpPr bwMode="auto">
          <a:xfrm>
            <a:off x="5223936" y="1225022"/>
            <a:ext cx="1960033" cy="739774"/>
            <a:chOff x="2468" y="771"/>
            <a:chExt cx="926" cy="466"/>
          </a:xfrm>
        </p:grpSpPr>
        <p:sp>
          <p:nvSpPr>
            <p:cNvPr id="6189" name="AutoShape 14"/>
            <p:cNvSpPr>
              <a:spLocks noChangeArrowheads="1"/>
            </p:cNvSpPr>
            <p:nvPr/>
          </p:nvSpPr>
          <p:spPr bwMode="auto">
            <a:xfrm>
              <a:off x="2468" y="771"/>
              <a:ext cx="926" cy="466"/>
            </a:xfrm>
            <a:prstGeom prst="chevron">
              <a:avLst>
                <a:gd name="adj" fmla="val 49678"/>
              </a:avLst>
            </a:prstGeom>
            <a:solidFill>
              <a:srgbClr val="FF8585"/>
            </a:solidFill>
            <a:ln w="12700">
              <a:solidFill>
                <a:schemeClr val="tx1"/>
              </a:solidFill>
              <a:miter lim="800000"/>
              <a:headEnd/>
              <a:tailEnd/>
            </a:ln>
          </p:spPr>
          <p:txBody>
            <a:bodyPr wrap="none" anchor="ctr"/>
            <a:lstStyle/>
            <a:p>
              <a:pPr algn="ctr"/>
              <a:endParaRPr lang="en-US" sz="2400"/>
            </a:p>
          </p:txBody>
        </p:sp>
        <p:sp>
          <p:nvSpPr>
            <p:cNvPr id="6190" name="Text Box 15"/>
            <p:cNvSpPr txBox="1">
              <a:spLocks noChangeArrowheads="1"/>
            </p:cNvSpPr>
            <p:nvPr/>
          </p:nvSpPr>
          <p:spPr bwMode="auto">
            <a:xfrm>
              <a:off x="2689" y="847"/>
              <a:ext cx="70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10000"/>
                </a:spcBef>
              </a:pPr>
              <a:r>
                <a:rPr lang="en-US" sz="1600"/>
                <a:t>Active</a:t>
              </a:r>
            </a:p>
            <a:p>
              <a:pPr eaLnBrk="1" hangingPunct="1">
                <a:spcBef>
                  <a:spcPct val="10000"/>
                </a:spcBef>
              </a:pPr>
              <a:r>
                <a:rPr lang="en-US" sz="1600"/>
                <a:t>Treatment</a:t>
              </a:r>
            </a:p>
          </p:txBody>
        </p:sp>
      </p:grpSp>
      <p:grpSp>
        <p:nvGrpSpPr>
          <p:cNvPr id="6159" name="Group 74"/>
          <p:cNvGrpSpPr>
            <a:grpSpLocks/>
          </p:cNvGrpSpPr>
          <p:nvPr/>
        </p:nvGrpSpPr>
        <p:grpSpPr bwMode="auto">
          <a:xfrm>
            <a:off x="6786036" y="1225022"/>
            <a:ext cx="1960033" cy="739774"/>
            <a:chOff x="3236" y="1023"/>
            <a:chExt cx="926" cy="466"/>
          </a:xfrm>
        </p:grpSpPr>
        <p:sp>
          <p:nvSpPr>
            <p:cNvPr id="6187" name="AutoShape 12"/>
            <p:cNvSpPr>
              <a:spLocks noChangeArrowheads="1"/>
            </p:cNvSpPr>
            <p:nvPr/>
          </p:nvSpPr>
          <p:spPr bwMode="auto">
            <a:xfrm>
              <a:off x="3236" y="1023"/>
              <a:ext cx="926" cy="466"/>
            </a:xfrm>
            <a:prstGeom prst="chevron">
              <a:avLst>
                <a:gd name="adj" fmla="val 49678"/>
              </a:avLst>
            </a:prstGeom>
            <a:solidFill>
              <a:srgbClr val="FFEAD5"/>
            </a:solidFill>
            <a:ln w="9525">
              <a:solidFill>
                <a:schemeClr val="tx1"/>
              </a:solidFill>
              <a:miter lim="800000"/>
              <a:headEnd/>
              <a:tailEnd/>
            </a:ln>
          </p:spPr>
          <p:txBody>
            <a:bodyPr wrap="none" anchor="ctr"/>
            <a:lstStyle/>
            <a:p>
              <a:pPr algn="ctr"/>
              <a:endParaRPr lang="en-US" sz="2400"/>
            </a:p>
          </p:txBody>
        </p:sp>
        <p:sp>
          <p:nvSpPr>
            <p:cNvPr id="6188" name="Text Box 13"/>
            <p:cNvSpPr txBox="1">
              <a:spLocks noChangeArrowheads="1"/>
            </p:cNvSpPr>
            <p:nvPr/>
          </p:nvSpPr>
          <p:spPr bwMode="auto">
            <a:xfrm>
              <a:off x="3441" y="1099"/>
              <a:ext cx="6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10000"/>
                </a:spcBef>
              </a:pPr>
              <a:r>
                <a:rPr lang="en-US" sz="1600"/>
                <a:t>Post Tx</a:t>
              </a:r>
            </a:p>
            <a:p>
              <a:pPr algn="ctr" eaLnBrk="1" hangingPunct="1">
                <a:spcBef>
                  <a:spcPct val="10000"/>
                </a:spcBef>
              </a:pPr>
              <a:r>
                <a:rPr lang="en-US" sz="1600"/>
                <a:t>Follow Up</a:t>
              </a:r>
            </a:p>
          </p:txBody>
        </p:sp>
      </p:grpSp>
      <p:sp>
        <p:nvSpPr>
          <p:cNvPr id="6160" name="AutoShape 58"/>
          <p:cNvSpPr>
            <a:spLocks noChangeArrowheads="1"/>
          </p:cNvSpPr>
          <p:nvPr/>
        </p:nvSpPr>
        <p:spPr bwMode="auto">
          <a:xfrm>
            <a:off x="3653367" y="3015721"/>
            <a:ext cx="4572000" cy="323851"/>
          </a:xfrm>
          <a:prstGeom prst="homePlate">
            <a:avLst>
              <a:gd name="adj" fmla="val 105000"/>
            </a:avLst>
          </a:prstGeom>
          <a:solidFill>
            <a:schemeClr val="accent1">
              <a:lumMod val="40000"/>
              <a:lumOff val="60000"/>
            </a:schemeClr>
          </a:solidFill>
          <a:ln w="9525">
            <a:solidFill>
              <a:schemeClr val="tx1"/>
            </a:solidFill>
            <a:miter lim="800000"/>
            <a:headEnd/>
            <a:tailEnd/>
          </a:ln>
        </p:spPr>
        <p:txBody>
          <a:bodyPr wrap="none" anchor="ctr"/>
          <a:lstStyle/>
          <a:p>
            <a:r>
              <a:rPr lang="en-US" sz="1333"/>
              <a:t>Clinical Trial Navigators </a:t>
            </a:r>
            <a:r>
              <a:rPr lang="en-US" sz="1200"/>
              <a:t>(Non-Nurse)</a:t>
            </a:r>
            <a:r>
              <a:rPr lang="en-US" sz="1333"/>
              <a:t> </a:t>
            </a:r>
          </a:p>
        </p:txBody>
      </p:sp>
      <p:sp>
        <p:nvSpPr>
          <p:cNvPr id="6161" name="AutoShape 59"/>
          <p:cNvSpPr>
            <a:spLocks noChangeArrowheads="1"/>
          </p:cNvSpPr>
          <p:nvPr/>
        </p:nvSpPr>
        <p:spPr bwMode="auto">
          <a:xfrm>
            <a:off x="3657600" y="3476096"/>
            <a:ext cx="4622800" cy="323851"/>
          </a:xfrm>
          <a:prstGeom prst="homePlate">
            <a:avLst>
              <a:gd name="adj" fmla="val 77023"/>
            </a:avLst>
          </a:prstGeom>
          <a:solidFill>
            <a:srgbClr val="CCFFCC"/>
          </a:solidFill>
          <a:ln w="12700">
            <a:solidFill>
              <a:schemeClr val="tx1"/>
            </a:solidFill>
            <a:miter lim="800000"/>
            <a:headEnd/>
            <a:tailEnd/>
          </a:ln>
        </p:spPr>
        <p:txBody>
          <a:bodyPr wrap="none" anchor="ctr"/>
          <a:lstStyle/>
          <a:p>
            <a:r>
              <a:rPr lang="en-US" sz="1333"/>
              <a:t>IMCCP Navigators </a:t>
            </a:r>
            <a:r>
              <a:rPr lang="en-US" sz="1200"/>
              <a:t>(Non-nurse)</a:t>
            </a:r>
          </a:p>
        </p:txBody>
      </p:sp>
      <p:sp>
        <p:nvSpPr>
          <p:cNvPr id="6162" name="AutoShape 12"/>
          <p:cNvSpPr>
            <a:spLocks noChangeArrowheads="1"/>
          </p:cNvSpPr>
          <p:nvPr/>
        </p:nvSpPr>
        <p:spPr bwMode="auto">
          <a:xfrm>
            <a:off x="9910236" y="1225022"/>
            <a:ext cx="1960033" cy="739775"/>
          </a:xfrm>
          <a:prstGeom prst="chevron">
            <a:avLst>
              <a:gd name="adj" fmla="val 49678"/>
            </a:avLst>
          </a:prstGeom>
          <a:solidFill>
            <a:srgbClr val="99CCFF"/>
          </a:solidFill>
          <a:ln w="9525">
            <a:solidFill>
              <a:schemeClr val="tx1"/>
            </a:solidFill>
            <a:miter lim="800000"/>
            <a:headEnd/>
            <a:tailEnd/>
          </a:ln>
        </p:spPr>
        <p:txBody>
          <a:bodyPr wrap="none" anchor="ctr"/>
          <a:lstStyle/>
          <a:p>
            <a:pPr algn="ctr"/>
            <a:endParaRPr lang="en-US" sz="2400"/>
          </a:p>
        </p:txBody>
      </p:sp>
      <p:sp>
        <p:nvSpPr>
          <p:cNvPr id="6163" name="Text Box 13"/>
          <p:cNvSpPr txBox="1">
            <a:spLocks noChangeArrowheads="1"/>
          </p:cNvSpPr>
          <p:nvPr/>
        </p:nvSpPr>
        <p:spPr bwMode="auto">
          <a:xfrm>
            <a:off x="10274300" y="1383773"/>
            <a:ext cx="1441451"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333"/>
              <a:t>Palliative &amp; Hospice</a:t>
            </a:r>
          </a:p>
        </p:txBody>
      </p:sp>
      <p:sp>
        <p:nvSpPr>
          <p:cNvPr id="6164" name="Text Box 9"/>
          <p:cNvSpPr txBox="1">
            <a:spLocks noChangeArrowheads="1"/>
          </p:cNvSpPr>
          <p:nvPr/>
        </p:nvSpPr>
        <p:spPr bwMode="auto">
          <a:xfrm>
            <a:off x="10041469" y="4868335"/>
            <a:ext cx="1282700"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333"/>
              <a:t>Advanced Disease Management &amp;  Planning</a:t>
            </a:r>
            <a:endParaRPr lang="en-US" sz="933" i="1"/>
          </a:p>
        </p:txBody>
      </p:sp>
      <p:sp>
        <p:nvSpPr>
          <p:cNvPr id="6165" name="Text Box 9"/>
          <p:cNvSpPr txBox="1">
            <a:spLocks noChangeArrowheads="1"/>
          </p:cNvSpPr>
          <p:nvPr/>
        </p:nvSpPr>
        <p:spPr bwMode="auto">
          <a:xfrm>
            <a:off x="6771217" y="4868335"/>
            <a:ext cx="1456267" cy="101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333" dirty="0"/>
              <a:t>Stay on Medications</a:t>
            </a:r>
          </a:p>
          <a:p>
            <a:pPr algn="ctr" eaLnBrk="1" hangingPunct="1">
              <a:spcBef>
                <a:spcPct val="50000"/>
              </a:spcBef>
            </a:pPr>
            <a:r>
              <a:rPr lang="en-US" sz="1333" dirty="0"/>
              <a:t>Manage    Comorbidities</a:t>
            </a:r>
            <a:endParaRPr lang="en-US" sz="1333" i="1" dirty="0"/>
          </a:p>
        </p:txBody>
      </p:sp>
      <p:sp>
        <p:nvSpPr>
          <p:cNvPr id="6166" name="Text Box 9"/>
          <p:cNvSpPr txBox="1">
            <a:spLocks noChangeArrowheads="1"/>
          </p:cNvSpPr>
          <p:nvPr/>
        </p:nvSpPr>
        <p:spPr bwMode="auto">
          <a:xfrm>
            <a:off x="8267702" y="4868335"/>
            <a:ext cx="1553633" cy="152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333"/>
              <a:t>Regular Surveillance</a:t>
            </a:r>
          </a:p>
          <a:p>
            <a:pPr algn="ctr" eaLnBrk="1" hangingPunct="1">
              <a:spcBef>
                <a:spcPct val="50000"/>
              </a:spcBef>
            </a:pPr>
            <a:r>
              <a:rPr lang="en-US" sz="1333"/>
              <a:t>Manage          Comorbidities </a:t>
            </a:r>
          </a:p>
          <a:p>
            <a:pPr algn="ctr" eaLnBrk="1" hangingPunct="1">
              <a:spcBef>
                <a:spcPct val="50000"/>
              </a:spcBef>
            </a:pPr>
            <a:r>
              <a:rPr lang="en-US" sz="1333"/>
              <a:t>Physical Activity / Healthy Diet</a:t>
            </a:r>
            <a:endParaRPr lang="en-US" sz="1333" i="1"/>
          </a:p>
        </p:txBody>
      </p:sp>
      <p:sp>
        <p:nvSpPr>
          <p:cNvPr id="6167" name="Text Box 9"/>
          <p:cNvSpPr txBox="1">
            <a:spLocks noChangeArrowheads="1"/>
          </p:cNvSpPr>
          <p:nvPr/>
        </p:nvSpPr>
        <p:spPr bwMode="auto">
          <a:xfrm>
            <a:off x="5274733" y="4868334"/>
            <a:ext cx="1430867" cy="16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333"/>
              <a:t>Complete Treatments</a:t>
            </a:r>
          </a:p>
          <a:p>
            <a:pPr algn="ctr" eaLnBrk="1" hangingPunct="1">
              <a:spcBef>
                <a:spcPct val="50000"/>
              </a:spcBef>
            </a:pPr>
            <a:r>
              <a:rPr lang="en-US" sz="1333"/>
              <a:t>Coordination of Care</a:t>
            </a:r>
          </a:p>
          <a:p>
            <a:pPr algn="ctr" eaLnBrk="1" hangingPunct="1">
              <a:spcBef>
                <a:spcPct val="50000"/>
              </a:spcBef>
            </a:pPr>
            <a:r>
              <a:rPr lang="en-US" sz="1333"/>
              <a:t>Avoid ED</a:t>
            </a:r>
          </a:p>
          <a:p>
            <a:pPr algn="ctr" eaLnBrk="1" hangingPunct="1">
              <a:spcBef>
                <a:spcPct val="50000"/>
              </a:spcBef>
            </a:pPr>
            <a:r>
              <a:rPr lang="en-US" sz="1333"/>
              <a:t>Clinical Trials</a:t>
            </a:r>
          </a:p>
        </p:txBody>
      </p:sp>
      <p:sp>
        <p:nvSpPr>
          <p:cNvPr id="6168" name="Text Box 9"/>
          <p:cNvSpPr txBox="1">
            <a:spLocks noChangeArrowheads="1"/>
          </p:cNvSpPr>
          <p:nvPr/>
        </p:nvSpPr>
        <p:spPr bwMode="auto">
          <a:xfrm>
            <a:off x="3761319" y="4868335"/>
            <a:ext cx="1282700" cy="173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333"/>
              <a:t>Prompt Evaluation</a:t>
            </a:r>
          </a:p>
          <a:p>
            <a:pPr algn="ctr" eaLnBrk="1" hangingPunct="1">
              <a:spcBef>
                <a:spcPct val="50000"/>
              </a:spcBef>
            </a:pPr>
            <a:r>
              <a:rPr lang="en-US" sz="1333"/>
              <a:t>Accurate Diagnosis</a:t>
            </a:r>
          </a:p>
          <a:p>
            <a:pPr algn="ctr" eaLnBrk="1" hangingPunct="1">
              <a:spcBef>
                <a:spcPct val="50000"/>
              </a:spcBef>
            </a:pPr>
            <a:r>
              <a:rPr lang="en-US" sz="1333"/>
              <a:t>Accurate Treatment Plan</a:t>
            </a:r>
            <a:endParaRPr lang="en-US" sz="1333" i="1"/>
          </a:p>
        </p:txBody>
      </p:sp>
      <p:sp>
        <p:nvSpPr>
          <p:cNvPr id="6169" name="Text Box 9"/>
          <p:cNvSpPr txBox="1">
            <a:spLocks noChangeArrowheads="1"/>
          </p:cNvSpPr>
          <p:nvPr/>
        </p:nvSpPr>
        <p:spPr bwMode="auto">
          <a:xfrm>
            <a:off x="2281769" y="4868335"/>
            <a:ext cx="1282700" cy="101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333"/>
              <a:t>Age Appropriate Screening</a:t>
            </a:r>
          </a:p>
          <a:p>
            <a:pPr algn="ctr" eaLnBrk="1" hangingPunct="1">
              <a:spcBef>
                <a:spcPct val="50000"/>
              </a:spcBef>
            </a:pPr>
            <a:endParaRPr lang="en-US" sz="1333" i="1"/>
          </a:p>
        </p:txBody>
      </p:sp>
      <p:sp>
        <p:nvSpPr>
          <p:cNvPr id="6170" name="Text Box 9"/>
          <p:cNvSpPr txBox="1">
            <a:spLocks noChangeArrowheads="1"/>
          </p:cNvSpPr>
          <p:nvPr/>
        </p:nvSpPr>
        <p:spPr bwMode="auto">
          <a:xfrm>
            <a:off x="645586" y="4868335"/>
            <a:ext cx="1282700" cy="152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333"/>
              <a:t>Diet &amp; Exercise</a:t>
            </a:r>
          </a:p>
          <a:p>
            <a:pPr algn="ctr" eaLnBrk="1" hangingPunct="1">
              <a:spcBef>
                <a:spcPct val="50000"/>
              </a:spcBef>
            </a:pPr>
            <a:r>
              <a:rPr lang="en-US" sz="1333"/>
              <a:t>Tobacco Control</a:t>
            </a:r>
          </a:p>
          <a:p>
            <a:pPr algn="ctr" eaLnBrk="1" hangingPunct="1">
              <a:spcBef>
                <a:spcPct val="50000"/>
              </a:spcBef>
            </a:pPr>
            <a:r>
              <a:rPr lang="en-US" sz="1333"/>
              <a:t>Risk Management</a:t>
            </a:r>
            <a:endParaRPr lang="en-US" sz="1333" i="1"/>
          </a:p>
        </p:txBody>
      </p:sp>
      <p:sp>
        <p:nvSpPr>
          <p:cNvPr id="6171" name="Text Box 105"/>
          <p:cNvSpPr txBox="1">
            <a:spLocks noChangeArrowheads="1"/>
          </p:cNvSpPr>
          <p:nvPr/>
        </p:nvSpPr>
        <p:spPr bwMode="auto">
          <a:xfrm rot="10800000">
            <a:off x="60811" y="4984752"/>
            <a:ext cx="55399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2400">
                <a:solidFill>
                  <a:srgbClr val="0000CC"/>
                </a:solidFill>
              </a:rPr>
              <a:t>Focus</a:t>
            </a:r>
          </a:p>
        </p:txBody>
      </p:sp>
      <p:grpSp>
        <p:nvGrpSpPr>
          <p:cNvPr id="6172" name="Group 60"/>
          <p:cNvGrpSpPr>
            <a:grpSpLocks/>
          </p:cNvGrpSpPr>
          <p:nvPr/>
        </p:nvGrpSpPr>
        <p:grpSpPr bwMode="auto">
          <a:xfrm>
            <a:off x="554569" y="2117196"/>
            <a:ext cx="11205633" cy="323851"/>
            <a:chOff x="415625" y="2176453"/>
            <a:chExt cx="8404525" cy="323850"/>
          </a:xfrm>
        </p:grpSpPr>
        <p:sp>
          <p:nvSpPr>
            <p:cNvPr id="6185" name="AutoShape 110" descr="Wide upward diagonal"/>
            <p:cNvSpPr>
              <a:spLocks noChangeArrowheads="1"/>
            </p:cNvSpPr>
            <p:nvPr/>
          </p:nvSpPr>
          <p:spPr bwMode="auto">
            <a:xfrm>
              <a:off x="3240088" y="2181225"/>
              <a:ext cx="5580062" cy="315913"/>
            </a:xfrm>
            <a:prstGeom prst="homePlate">
              <a:avLst>
                <a:gd name="adj" fmla="val 125360"/>
              </a:avLst>
            </a:prstGeom>
            <a:pattFill prst="wdUpDiag">
              <a:fgClr>
                <a:srgbClr val="FFFFCC">
                  <a:alpha val="50195"/>
                </a:srgbClr>
              </a:fgClr>
              <a:bgClr>
                <a:schemeClr val="hlink">
                  <a:alpha val="50195"/>
                </a:schemeClr>
              </a:bgClr>
            </a:pattFill>
            <a:ln w="9525">
              <a:solidFill>
                <a:srgbClr val="808080"/>
              </a:solidFill>
              <a:prstDash val="dash"/>
              <a:miter lim="800000"/>
              <a:headEnd/>
              <a:tailEnd/>
            </a:ln>
          </p:spPr>
          <p:txBody>
            <a:bodyPr wrap="none" anchor="ctr"/>
            <a:lstStyle/>
            <a:p>
              <a:endParaRPr lang="en-US" sz="1333"/>
            </a:p>
          </p:txBody>
        </p:sp>
        <p:sp>
          <p:nvSpPr>
            <p:cNvPr id="6186" name="AutoShape 54"/>
            <p:cNvSpPr>
              <a:spLocks noChangeArrowheads="1"/>
            </p:cNvSpPr>
            <p:nvPr/>
          </p:nvSpPr>
          <p:spPr bwMode="auto">
            <a:xfrm>
              <a:off x="415625" y="2176453"/>
              <a:ext cx="3484563" cy="323850"/>
            </a:xfrm>
            <a:prstGeom prst="homePlate">
              <a:avLst>
                <a:gd name="adj" fmla="val 76365"/>
              </a:avLst>
            </a:prstGeom>
            <a:solidFill>
              <a:schemeClr val="accent1">
                <a:lumMod val="40000"/>
                <a:lumOff val="60000"/>
              </a:schemeClr>
            </a:solidFill>
            <a:ln w="9525">
              <a:solidFill>
                <a:schemeClr val="tx1"/>
              </a:solidFill>
              <a:miter lim="800000"/>
              <a:headEnd/>
              <a:tailEnd/>
            </a:ln>
          </p:spPr>
          <p:txBody>
            <a:bodyPr wrap="none" anchor="ctr"/>
            <a:lstStyle/>
            <a:p>
              <a:r>
                <a:rPr lang="en-US" sz="1333"/>
                <a:t>Community Health Advisor </a:t>
              </a:r>
              <a:r>
                <a:rPr lang="en-US" sz="1200"/>
                <a:t>(Screening &amp; Awareness)</a:t>
              </a:r>
              <a:endParaRPr lang="en-US" sz="1067"/>
            </a:p>
          </p:txBody>
        </p:sp>
      </p:grpSp>
      <p:grpSp>
        <p:nvGrpSpPr>
          <p:cNvPr id="6173" name="Group 51"/>
          <p:cNvGrpSpPr>
            <a:grpSpLocks/>
          </p:cNvGrpSpPr>
          <p:nvPr/>
        </p:nvGrpSpPr>
        <p:grpSpPr bwMode="auto">
          <a:xfrm>
            <a:off x="3429001" y="821798"/>
            <a:ext cx="2823633" cy="604837"/>
            <a:chOff x="1620" y="603"/>
            <a:chExt cx="1334" cy="381"/>
          </a:xfrm>
        </p:grpSpPr>
        <p:sp>
          <p:nvSpPr>
            <p:cNvPr id="6183" name="AutoShape 111"/>
            <p:cNvSpPr>
              <a:spLocks/>
            </p:cNvSpPr>
            <p:nvPr/>
          </p:nvSpPr>
          <p:spPr bwMode="auto">
            <a:xfrm rot="-5400000">
              <a:off x="2236" y="226"/>
              <a:ext cx="94" cy="1117"/>
            </a:xfrm>
            <a:prstGeom prst="rightBrace">
              <a:avLst>
                <a:gd name="adj1" fmla="val 99025"/>
                <a:gd name="adj2" fmla="val 50000"/>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sz="2400"/>
            </a:p>
          </p:txBody>
        </p:sp>
        <p:sp>
          <p:nvSpPr>
            <p:cNvPr id="18" name="Text Box 9"/>
            <p:cNvSpPr txBox="1">
              <a:spLocks noChangeArrowheads="1"/>
            </p:cNvSpPr>
            <p:nvPr/>
          </p:nvSpPr>
          <p:spPr bwMode="auto">
            <a:xfrm>
              <a:off x="1620" y="603"/>
              <a:ext cx="1334" cy="381"/>
            </a:xfrm>
            <a:prstGeom prst="rect">
              <a:avLst/>
            </a:prstGeom>
            <a:noFill/>
            <a:ln w="9525">
              <a:noFill/>
              <a:miter lim="800000"/>
              <a:headEnd/>
              <a:tailEnd/>
            </a:ln>
            <a:effectLst/>
          </p:spPr>
          <p:txBody>
            <a:bodyPr>
              <a:spAutoFit/>
            </a:bodyPr>
            <a:lstStyle/>
            <a:p>
              <a:pPr algn="ctr">
                <a:spcBef>
                  <a:spcPct val="50000"/>
                </a:spcBef>
                <a:defRPr/>
              </a:pPr>
              <a:r>
                <a:rPr lang="en-US" sz="1333" dirty="0"/>
                <a:t>$ $  First 12 Months</a:t>
              </a:r>
            </a:p>
            <a:p>
              <a:pPr algn="ctr">
                <a:spcBef>
                  <a:spcPct val="50000"/>
                </a:spcBef>
                <a:defRPr/>
              </a:pPr>
              <a:endParaRPr lang="en-US" sz="1333" i="1" dirty="0"/>
            </a:p>
          </p:txBody>
        </p:sp>
      </p:grpSp>
      <p:grpSp>
        <p:nvGrpSpPr>
          <p:cNvPr id="6174" name="Group 54"/>
          <p:cNvGrpSpPr>
            <a:grpSpLocks/>
          </p:cNvGrpSpPr>
          <p:nvPr/>
        </p:nvGrpSpPr>
        <p:grpSpPr bwMode="auto">
          <a:xfrm>
            <a:off x="9656233" y="821798"/>
            <a:ext cx="2245784" cy="604837"/>
            <a:chOff x="4562" y="603"/>
            <a:chExt cx="1061" cy="381"/>
          </a:xfrm>
        </p:grpSpPr>
        <p:sp>
          <p:nvSpPr>
            <p:cNvPr id="6181" name="AutoShape 112"/>
            <p:cNvSpPr>
              <a:spLocks/>
            </p:cNvSpPr>
            <p:nvPr/>
          </p:nvSpPr>
          <p:spPr bwMode="auto">
            <a:xfrm rot="-5400000">
              <a:off x="5039" y="367"/>
              <a:ext cx="94" cy="844"/>
            </a:xfrm>
            <a:prstGeom prst="rightBrace">
              <a:avLst>
                <a:gd name="adj1" fmla="val 74823"/>
                <a:gd name="adj2" fmla="val 50000"/>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sz="2400"/>
            </a:p>
          </p:txBody>
        </p:sp>
        <p:sp>
          <p:nvSpPr>
            <p:cNvPr id="19" name="Text Box 9"/>
            <p:cNvSpPr txBox="1">
              <a:spLocks noChangeArrowheads="1"/>
            </p:cNvSpPr>
            <p:nvPr/>
          </p:nvSpPr>
          <p:spPr bwMode="auto">
            <a:xfrm>
              <a:off x="4562" y="603"/>
              <a:ext cx="1061" cy="381"/>
            </a:xfrm>
            <a:prstGeom prst="rect">
              <a:avLst/>
            </a:prstGeom>
            <a:noFill/>
            <a:ln w="9525">
              <a:noFill/>
              <a:miter lim="800000"/>
              <a:headEnd/>
              <a:tailEnd/>
            </a:ln>
            <a:effectLst/>
          </p:spPr>
          <p:txBody>
            <a:bodyPr>
              <a:spAutoFit/>
            </a:bodyPr>
            <a:lstStyle/>
            <a:p>
              <a:pPr algn="ctr">
                <a:spcBef>
                  <a:spcPct val="50000"/>
                </a:spcBef>
                <a:defRPr/>
              </a:pPr>
              <a:r>
                <a:rPr lang="en-US" sz="1333" dirty="0"/>
                <a:t>$ $ $  Last 12 Months</a:t>
              </a:r>
            </a:p>
            <a:p>
              <a:pPr algn="ctr">
                <a:spcBef>
                  <a:spcPct val="50000"/>
                </a:spcBef>
                <a:defRPr/>
              </a:pPr>
              <a:endParaRPr lang="en-US" sz="1333" i="1" dirty="0"/>
            </a:p>
          </p:txBody>
        </p:sp>
      </p:grpSp>
      <p:grpSp>
        <p:nvGrpSpPr>
          <p:cNvPr id="6175" name="Group 57"/>
          <p:cNvGrpSpPr>
            <a:grpSpLocks/>
          </p:cNvGrpSpPr>
          <p:nvPr/>
        </p:nvGrpSpPr>
        <p:grpSpPr bwMode="auto">
          <a:xfrm>
            <a:off x="6081186" y="821798"/>
            <a:ext cx="3718983" cy="604837"/>
            <a:chOff x="2873" y="603"/>
            <a:chExt cx="1757" cy="381"/>
          </a:xfrm>
        </p:grpSpPr>
        <p:sp>
          <p:nvSpPr>
            <p:cNvPr id="20" name="Text Box 9"/>
            <p:cNvSpPr txBox="1">
              <a:spLocks noChangeArrowheads="1"/>
            </p:cNvSpPr>
            <p:nvPr/>
          </p:nvSpPr>
          <p:spPr bwMode="auto">
            <a:xfrm>
              <a:off x="3192" y="603"/>
              <a:ext cx="1061" cy="381"/>
            </a:xfrm>
            <a:prstGeom prst="rect">
              <a:avLst/>
            </a:prstGeom>
            <a:noFill/>
            <a:ln w="9525">
              <a:noFill/>
              <a:miter lim="800000"/>
              <a:headEnd/>
              <a:tailEnd/>
            </a:ln>
            <a:effectLst/>
          </p:spPr>
          <p:txBody>
            <a:bodyPr>
              <a:spAutoFit/>
            </a:bodyPr>
            <a:lstStyle/>
            <a:p>
              <a:pPr algn="ctr">
                <a:spcBef>
                  <a:spcPct val="50000"/>
                </a:spcBef>
                <a:defRPr/>
              </a:pPr>
              <a:r>
                <a:rPr lang="en-US" sz="1333" dirty="0"/>
                <a:t>$</a:t>
              </a:r>
              <a:r>
                <a:rPr lang="en-US" sz="1333" dirty="0">
                  <a:solidFill>
                    <a:schemeClr val="bg2"/>
                  </a:solidFill>
                  <a:effectLst>
                    <a:outerShdw blurRad="38100" dist="38100" dir="2700000" algn="tl">
                      <a:srgbClr val="C0C0C0"/>
                    </a:outerShdw>
                  </a:effectLst>
                </a:rPr>
                <a:t>  </a:t>
              </a:r>
              <a:r>
                <a:rPr lang="en-US" sz="1333" dirty="0"/>
                <a:t>Continuing Phase</a:t>
              </a:r>
            </a:p>
            <a:p>
              <a:pPr algn="ctr">
                <a:spcBef>
                  <a:spcPct val="50000"/>
                </a:spcBef>
                <a:defRPr/>
              </a:pPr>
              <a:endParaRPr lang="en-US" sz="1333" i="1" dirty="0"/>
            </a:p>
          </p:txBody>
        </p:sp>
        <p:sp>
          <p:nvSpPr>
            <p:cNvPr id="6180" name="AutoShape 118"/>
            <p:cNvSpPr>
              <a:spLocks/>
            </p:cNvSpPr>
            <p:nvPr/>
          </p:nvSpPr>
          <p:spPr bwMode="auto">
            <a:xfrm rot="-5400000">
              <a:off x="3705" y="-97"/>
              <a:ext cx="94" cy="1757"/>
            </a:xfrm>
            <a:prstGeom prst="rightBrace">
              <a:avLst>
                <a:gd name="adj1" fmla="val 155762"/>
                <a:gd name="adj2" fmla="val 50000"/>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sz="2400"/>
            </a:p>
          </p:txBody>
        </p:sp>
      </p:grpSp>
      <p:sp>
        <p:nvSpPr>
          <p:cNvPr id="6177" name="AutoShape 59"/>
          <p:cNvSpPr>
            <a:spLocks noChangeArrowheads="1"/>
          </p:cNvSpPr>
          <p:nvPr/>
        </p:nvSpPr>
        <p:spPr bwMode="auto">
          <a:xfrm>
            <a:off x="3655486" y="3925359"/>
            <a:ext cx="8020049" cy="323851"/>
          </a:xfrm>
          <a:prstGeom prst="homePlate">
            <a:avLst>
              <a:gd name="adj" fmla="val 77046"/>
            </a:avLst>
          </a:prstGeom>
          <a:solidFill>
            <a:srgbClr val="CCFFCC"/>
          </a:solidFill>
          <a:ln w="12700">
            <a:solidFill>
              <a:schemeClr val="tx1"/>
            </a:solidFill>
            <a:miter lim="800000"/>
            <a:headEnd/>
            <a:tailEnd/>
          </a:ln>
        </p:spPr>
        <p:txBody>
          <a:bodyPr wrap="none" anchor="ctr"/>
          <a:lstStyle/>
          <a:p>
            <a:r>
              <a:rPr lang="en-US" sz="1333"/>
              <a:t>CMS Patient Navigators </a:t>
            </a:r>
            <a:r>
              <a:rPr lang="en-US" sz="1200"/>
              <a:t>(Non-nurse)</a:t>
            </a:r>
          </a:p>
        </p:txBody>
      </p:sp>
      <p:sp>
        <p:nvSpPr>
          <p:cNvPr id="6178" name="AutoShape 59"/>
          <p:cNvSpPr>
            <a:spLocks noChangeArrowheads="1"/>
          </p:cNvSpPr>
          <p:nvPr/>
        </p:nvSpPr>
        <p:spPr bwMode="auto">
          <a:xfrm>
            <a:off x="2118784" y="2558521"/>
            <a:ext cx="3090333" cy="323851"/>
          </a:xfrm>
          <a:prstGeom prst="homePlate">
            <a:avLst>
              <a:gd name="adj" fmla="val 77003"/>
            </a:avLst>
          </a:prstGeom>
          <a:solidFill>
            <a:schemeClr val="accent1">
              <a:lumMod val="40000"/>
              <a:lumOff val="60000"/>
            </a:schemeClr>
          </a:solidFill>
          <a:ln w="9525">
            <a:solidFill>
              <a:schemeClr val="tx1"/>
            </a:solidFill>
            <a:miter lim="800000"/>
            <a:headEnd/>
            <a:tailEnd/>
          </a:ln>
        </p:spPr>
        <p:txBody>
          <a:bodyPr wrap="none" anchor="ctr"/>
          <a:lstStyle/>
          <a:p>
            <a:r>
              <a:rPr lang="en-US" sz="1333"/>
              <a:t>Community Navigators </a:t>
            </a:r>
            <a:r>
              <a:rPr lang="en-US" sz="1200"/>
              <a:t>(Non-nurse)</a:t>
            </a:r>
          </a:p>
        </p:txBody>
      </p:sp>
      <p:pic>
        <p:nvPicPr>
          <p:cNvPr id="56" name="Picture 5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1365896" y="5732581"/>
            <a:ext cx="1234439" cy="1188720"/>
          </a:xfrm>
          <a:prstGeom prst="rect">
            <a:avLst/>
          </a:prstGeom>
        </p:spPr>
      </p:pic>
    </p:spTree>
    <p:extLst>
      <p:ext uri="{BB962C8B-B14F-4D97-AF65-F5344CB8AC3E}">
        <p14:creationId xmlns:p14="http://schemas.microsoft.com/office/powerpoint/2010/main" val="1667997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523220"/>
          </a:xfrm>
          <a:prstGeom prst="rect">
            <a:avLst/>
          </a:prstGeom>
        </p:spPr>
        <p:txBody>
          <a:bodyPr wrap="square">
            <a:spAutoFit/>
          </a:bodyPr>
          <a:lstStyle/>
          <a:p>
            <a:pPr algn="r" eaLnBrk="0" fontAlgn="base" hangingPunct="0">
              <a:spcBef>
                <a:spcPct val="0"/>
              </a:spcBef>
              <a:spcAft>
                <a:spcPct val="0"/>
              </a:spcAft>
              <a:defRPr/>
            </a:pPr>
            <a:r>
              <a:rPr lang="en-US" sz="2800" b="1" dirty="0">
                <a:solidFill>
                  <a:srgbClr val="00704A"/>
                </a:solidFill>
                <a:latin typeface="Arial" panose="020B0604020202020204" pitchFamily="34" charset="0"/>
                <a:cs typeface="Arial" panose="020B0604020202020204" pitchFamily="34" charset="0"/>
              </a:rPr>
              <a:t>CMS Reconciliation</a:t>
            </a:r>
            <a:endParaRPr lang="en-US" altLang="en-US" sz="2800" b="1" dirty="0">
              <a:solidFill>
                <a:srgbClr val="00704A"/>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87107720-3E46-0845-835E-6500E505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02646"/>
            <a:ext cx="10058400" cy="4711700"/>
          </a:xfrm>
          <a:prstGeom prst="rect">
            <a:avLst/>
          </a:prstGeom>
        </p:spPr>
      </p:pic>
    </p:spTree>
    <p:extLst>
      <p:ext uri="{BB962C8B-B14F-4D97-AF65-F5344CB8AC3E}">
        <p14:creationId xmlns:p14="http://schemas.microsoft.com/office/powerpoint/2010/main" val="3112661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
        <p:nvSpPr>
          <p:cNvPr id="7" name="Rectangle 6"/>
          <p:cNvSpPr/>
          <p:nvPr/>
        </p:nvSpPr>
        <p:spPr>
          <a:xfrm>
            <a:off x="1247887" y="239713"/>
            <a:ext cx="10944113" cy="400110"/>
          </a:xfrm>
          <a:prstGeom prst="rect">
            <a:avLst/>
          </a:prstGeom>
        </p:spPr>
        <p:txBody>
          <a:bodyPr wrap="square">
            <a:spAutoFit/>
          </a:bodyPr>
          <a:lstStyle/>
          <a:p>
            <a:pPr algn="r" eaLnBrk="0" fontAlgn="base" hangingPunct="0">
              <a:spcBef>
                <a:spcPct val="0"/>
              </a:spcBef>
              <a:spcAft>
                <a:spcPct val="0"/>
              </a:spcAft>
              <a:defRPr/>
            </a:pPr>
            <a:r>
              <a:rPr lang="en-US" sz="2000" b="1" dirty="0">
                <a:solidFill>
                  <a:srgbClr val="00704A"/>
                </a:solidFill>
                <a:latin typeface="Arial" panose="020B0604020202020204" pitchFamily="34" charset="0"/>
                <a:cs typeface="Arial" panose="020B0604020202020204" pitchFamily="34" charset="0"/>
              </a:rPr>
              <a:t>Guideway Care, Inc.</a:t>
            </a:r>
            <a:endParaRPr lang="en-US" altLang="en-US" sz="2000" b="1" dirty="0">
              <a:solidFill>
                <a:srgbClr val="00704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E3C274E2-63A6-A746-9F85-B153BC506FF6}"/>
              </a:ext>
            </a:extLst>
          </p:cNvPr>
          <p:cNvSpPr txBox="1"/>
          <p:nvPr/>
        </p:nvSpPr>
        <p:spPr>
          <a:xfrm>
            <a:off x="3546726" y="862046"/>
            <a:ext cx="8915400" cy="338554"/>
          </a:xfrm>
          <a:prstGeom prst="rect">
            <a:avLst/>
          </a:prstGeom>
          <a:noFill/>
        </p:spPr>
        <p:txBody>
          <a:bodyPr wrap="square" rtlCol="0">
            <a:spAutoFit/>
          </a:bodyPr>
          <a:lstStyle/>
          <a:p>
            <a:r>
              <a:rPr lang="en-US" sz="1600" b="1" dirty="0"/>
              <a:t>Process: Proven protocols and methodologies </a:t>
            </a:r>
          </a:p>
        </p:txBody>
      </p:sp>
      <p:sp>
        <p:nvSpPr>
          <p:cNvPr id="8" name="TextBox 7">
            <a:extLst>
              <a:ext uri="{FF2B5EF4-FFF2-40B4-BE49-F238E27FC236}">
                <a16:creationId xmlns:a16="http://schemas.microsoft.com/office/drawing/2014/main" xmlns="" id="{623161BA-37F2-3B4D-8612-356F2CB68693}"/>
              </a:ext>
            </a:extLst>
          </p:cNvPr>
          <p:cNvSpPr txBox="1"/>
          <p:nvPr/>
        </p:nvSpPr>
        <p:spPr>
          <a:xfrm>
            <a:off x="3751883" y="1203845"/>
            <a:ext cx="8869504" cy="830997"/>
          </a:xfrm>
          <a:prstGeom prst="rect">
            <a:avLst/>
          </a:prstGeom>
          <a:noFill/>
        </p:spPr>
        <p:txBody>
          <a:bodyPr wrap="square" rtlCol="0">
            <a:spAutoFit/>
          </a:bodyPr>
          <a:lstStyle/>
          <a:p>
            <a:pPr marL="285750" indent="-285750">
              <a:buFont typeface="Arial" charset="0"/>
              <a:buChar char="•"/>
            </a:pPr>
            <a:r>
              <a:rPr lang="en-US" sz="1600" dirty="0"/>
              <a:t>Personalized care through dynamic care maps </a:t>
            </a:r>
          </a:p>
          <a:p>
            <a:pPr marL="285750" indent="-285750">
              <a:buFont typeface="Arial" charset="0"/>
              <a:buChar char="•"/>
            </a:pPr>
            <a:r>
              <a:rPr lang="en-US" sz="1600" dirty="0"/>
              <a:t>Constant refinement of rules/automation based on experience </a:t>
            </a:r>
          </a:p>
          <a:p>
            <a:pPr marL="285750" indent="-285750">
              <a:buFont typeface="Arial" charset="0"/>
              <a:buChar char="•"/>
            </a:pPr>
            <a:r>
              <a:rPr lang="en-US" sz="1600" dirty="0"/>
              <a:t>Growing resource network for higher barrier resolution</a:t>
            </a:r>
          </a:p>
        </p:txBody>
      </p:sp>
      <p:cxnSp>
        <p:nvCxnSpPr>
          <p:cNvPr id="9" name="Straight Connector 8">
            <a:extLst>
              <a:ext uri="{FF2B5EF4-FFF2-40B4-BE49-F238E27FC236}">
                <a16:creationId xmlns:a16="http://schemas.microsoft.com/office/drawing/2014/main" xmlns="" id="{3C7F9131-5B7C-2D4A-8FF4-7DD0C05B8A8B}"/>
              </a:ext>
            </a:extLst>
          </p:cNvPr>
          <p:cNvCxnSpPr>
            <a:cxnSpLocks/>
          </p:cNvCxnSpPr>
          <p:nvPr/>
        </p:nvCxnSpPr>
        <p:spPr>
          <a:xfrm flipV="1">
            <a:off x="3572126" y="2239447"/>
            <a:ext cx="7686424"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DE679A39-0326-7546-AF59-AB07716C291F}"/>
              </a:ext>
            </a:extLst>
          </p:cNvPr>
          <p:cNvSpPr txBox="1"/>
          <p:nvPr/>
        </p:nvSpPr>
        <p:spPr>
          <a:xfrm>
            <a:off x="3546726" y="2330054"/>
            <a:ext cx="8915400" cy="338554"/>
          </a:xfrm>
          <a:prstGeom prst="rect">
            <a:avLst/>
          </a:prstGeom>
          <a:noFill/>
        </p:spPr>
        <p:txBody>
          <a:bodyPr wrap="square" rtlCol="0">
            <a:spAutoFit/>
          </a:bodyPr>
          <a:lstStyle/>
          <a:p>
            <a:r>
              <a:rPr lang="en-US" sz="1600" b="1" dirty="0"/>
              <a:t>Team : Vetted and highly-trained Care Guides with engaged program leadership </a:t>
            </a:r>
          </a:p>
        </p:txBody>
      </p:sp>
      <p:sp>
        <p:nvSpPr>
          <p:cNvPr id="11" name="TextBox 10">
            <a:extLst>
              <a:ext uri="{FF2B5EF4-FFF2-40B4-BE49-F238E27FC236}">
                <a16:creationId xmlns:a16="http://schemas.microsoft.com/office/drawing/2014/main" xmlns="" id="{388015E2-5801-4946-825E-FEF568B99449}"/>
              </a:ext>
            </a:extLst>
          </p:cNvPr>
          <p:cNvSpPr txBox="1"/>
          <p:nvPr/>
        </p:nvSpPr>
        <p:spPr>
          <a:xfrm>
            <a:off x="3751883" y="2688702"/>
            <a:ext cx="5498621" cy="1569660"/>
          </a:xfrm>
          <a:prstGeom prst="rect">
            <a:avLst/>
          </a:prstGeom>
          <a:noFill/>
        </p:spPr>
        <p:txBody>
          <a:bodyPr wrap="none" rtlCol="0">
            <a:spAutoFit/>
          </a:bodyPr>
          <a:lstStyle/>
          <a:p>
            <a:pPr marL="285750" indent="-285750">
              <a:buFont typeface="Arial" charset="0"/>
              <a:buChar char="•"/>
            </a:pPr>
            <a:r>
              <a:rPr lang="en-US" sz="1600" dirty="0"/>
              <a:t>Superior job fit</a:t>
            </a:r>
          </a:p>
          <a:p>
            <a:pPr marL="285750" indent="-285750">
              <a:buFont typeface="Arial" charset="0"/>
              <a:buChar char="•"/>
            </a:pPr>
            <a:r>
              <a:rPr lang="en-US" sz="1600" dirty="0"/>
              <a:t>Ongoing training and professional development of skills</a:t>
            </a:r>
          </a:p>
          <a:p>
            <a:pPr marL="285750" indent="-285750">
              <a:buFont typeface="Arial" charset="0"/>
              <a:buChar char="•"/>
            </a:pPr>
            <a:r>
              <a:rPr lang="en-US" sz="1600" dirty="0"/>
              <a:t>Defined career paths and growth opportunities </a:t>
            </a:r>
          </a:p>
          <a:p>
            <a:pPr marL="285750" indent="-285750">
              <a:buFont typeface="Arial" charset="0"/>
              <a:buChar char="•"/>
            </a:pPr>
            <a:r>
              <a:rPr lang="en-US" sz="1600" dirty="0"/>
              <a:t>Professional network </a:t>
            </a:r>
          </a:p>
          <a:p>
            <a:pPr marL="285750" indent="-285750">
              <a:buFont typeface="Arial" charset="0"/>
              <a:buChar char="•"/>
            </a:pPr>
            <a:r>
              <a:rPr lang="en-US" sz="1600" dirty="0"/>
              <a:t>Support Center </a:t>
            </a:r>
          </a:p>
          <a:p>
            <a:pPr marL="285750" indent="-285750">
              <a:buFont typeface="Arial" charset="0"/>
              <a:buChar char="•"/>
            </a:pPr>
            <a:r>
              <a:rPr lang="en-US" sz="1600" dirty="0"/>
              <a:t>Dedicated to your program </a:t>
            </a:r>
          </a:p>
        </p:txBody>
      </p:sp>
      <p:cxnSp>
        <p:nvCxnSpPr>
          <p:cNvPr id="12" name="Straight Connector 11">
            <a:extLst>
              <a:ext uri="{FF2B5EF4-FFF2-40B4-BE49-F238E27FC236}">
                <a16:creationId xmlns:a16="http://schemas.microsoft.com/office/drawing/2014/main" xmlns="" id="{A6077F5D-7884-E249-AA39-D03C38C3B6CD}"/>
              </a:ext>
            </a:extLst>
          </p:cNvPr>
          <p:cNvCxnSpPr>
            <a:cxnSpLocks/>
          </p:cNvCxnSpPr>
          <p:nvPr/>
        </p:nvCxnSpPr>
        <p:spPr>
          <a:xfrm>
            <a:off x="3581396" y="4366364"/>
            <a:ext cx="767715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7BA0451C-3974-CC49-ADF7-384B583B345F}"/>
              </a:ext>
            </a:extLst>
          </p:cNvPr>
          <p:cNvSpPr txBox="1"/>
          <p:nvPr/>
        </p:nvSpPr>
        <p:spPr>
          <a:xfrm>
            <a:off x="3581396" y="4423053"/>
            <a:ext cx="8915400" cy="338554"/>
          </a:xfrm>
          <a:prstGeom prst="rect">
            <a:avLst/>
          </a:prstGeom>
          <a:noFill/>
        </p:spPr>
        <p:txBody>
          <a:bodyPr wrap="square" rtlCol="0">
            <a:spAutoFit/>
          </a:bodyPr>
          <a:lstStyle/>
          <a:p>
            <a:r>
              <a:rPr lang="en-US" sz="1600" b="1" dirty="0"/>
              <a:t>Technology: Innovative platform creates scalability and repeatability </a:t>
            </a:r>
          </a:p>
        </p:txBody>
      </p:sp>
      <p:sp>
        <p:nvSpPr>
          <p:cNvPr id="14" name="TextBox 13">
            <a:extLst>
              <a:ext uri="{FF2B5EF4-FFF2-40B4-BE49-F238E27FC236}">
                <a16:creationId xmlns:a16="http://schemas.microsoft.com/office/drawing/2014/main" xmlns="" id="{7F7A6698-C459-7A4F-997B-A0BE27870602}"/>
              </a:ext>
            </a:extLst>
          </p:cNvPr>
          <p:cNvSpPr txBox="1"/>
          <p:nvPr/>
        </p:nvSpPr>
        <p:spPr>
          <a:xfrm>
            <a:off x="3779692" y="4733568"/>
            <a:ext cx="8869504" cy="1323439"/>
          </a:xfrm>
          <a:prstGeom prst="rect">
            <a:avLst/>
          </a:prstGeom>
          <a:noFill/>
        </p:spPr>
        <p:txBody>
          <a:bodyPr wrap="square" rtlCol="0">
            <a:spAutoFit/>
          </a:bodyPr>
          <a:lstStyle/>
          <a:p>
            <a:pPr marL="285750" indent="-285750">
              <a:buFont typeface="Arial" charset="0"/>
              <a:buChar char="•"/>
            </a:pPr>
            <a:r>
              <a:rPr lang="en-US" sz="1600" dirty="0"/>
              <a:t>Unique system designed specifically for efficiency and automation</a:t>
            </a:r>
          </a:p>
          <a:p>
            <a:pPr marL="285750" indent="-285750">
              <a:buFont typeface="Arial" charset="0"/>
              <a:buChar char="•"/>
            </a:pPr>
            <a:r>
              <a:rPr lang="en-US" sz="1600" dirty="0"/>
              <a:t>Dashboards for users and managers</a:t>
            </a:r>
          </a:p>
          <a:p>
            <a:pPr marL="285750" indent="-285750">
              <a:buFont typeface="Arial" charset="0"/>
              <a:buChar char="•"/>
            </a:pPr>
            <a:r>
              <a:rPr lang="en-US" sz="1600" dirty="0"/>
              <a:t>Customized assessments </a:t>
            </a:r>
            <a:r>
              <a:rPr lang="mr-IN" sz="1600" dirty="0"/>
              <a:t>–</a:t>
            </a:r>
            <a:r>
              <a:rPr lang="en-US" sz="1600" dirty="0"/>
              <a:t> Distress, PHQ, Health Literacy, Patient Satisfaction</a:t>
            </a:r>
            <a:r>
              <a:rPr lang="mr-IN" sz="1600" dirty="0"/>
              <a:t>…</a:t>
            </a:r>
            <a:endParaRPr lang="en-US" sz="1600" dirty="0"/>
          </a:p>
          <a:p>
            <a:pPr marL="285750" indent="-285750">
              <a:buFont typeface="Arial" charset="0"/>
              <a:buChar char="•"/>
            </a:pPr>
            <a:r>
              <a:rPr lang="en-US" sz="1600" dirty="0"/>
              <a:t>Automated and coordinated communications</a:t>
            </a:r>
          </a:p>
          <a:p>
            <a:pPr marL="285750" indent="-285750">
              <a:buFont typeface="Arial" charset="0"/>
              <a:buChar char="•"/>
            </a:pPr>
            <a:r>
              <a:rPr lang="en-US" sz="1600" dirty="0"/>
              <a:t>Continuous refinement</a:t>
            </a:r>
          </a:p>
        </p:txBody>
      </p:sp>
      <p:pic>
        <p:nvPicPr>
          <p:cNvPr id="15" name="Picture 14">
            <a:extLst>
              <a:ext uri="{FF2B5EF4-FFF2-40B4-BE49-F238E27FC236}">
                <a16:creationId xmlns:a16="http://schemas.microsoft.com/office/drawing/2014/main" xmlns="" id="{71A99505-06B9-0F47-84AB-623602CD5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51" y="2746217"/>
            <a:ext cx="1681304" cy="1153958"/>
          </a:xfrm>
          <a:prstGeom prst="rect">
            <a:avLst/>
          </a:prstGeom>
        </p:spPr>
      </p:pic>
      <p:pic>
        <p:nvPicPr>
          <p:cNvPr id="16" name="Picture 15">
            <a:extLst>
              <a:ext uri="{FF2B5EF4-FFF2-40B4-BE49-F238E27FC236}">
                <a16:creationId xmlns:a16="http://schemas.microsoft.com/office/drawing/2014/main" xmlns="" id="{582DD2F5-DE08-7F48-A073-F679AD95ECF0}"/>
              </a:ext>
            </a:extLst>
          </p:cNvPr>
          <p:cNvPicPr>
            <a:picLocks noChangeAspect="1"/>
          </p:cNvPicPr>
          <p:nvPr/>
        </p:nvPicPr>
        <p:blipFill>
          <a:blip r:embed="rId4"/>
          <a:stretch>
            <a:fillRect/>
          </a:stretch>
        </p:blipFill>
        <p:spPr>
          <a:xfrm>
            <a:off x="1317693" y="839855"/>
            <a:ext cx="1789110" cy="1558975"/>
          </a:xfrm>
          <a:prstGeom prst="rect">
            <a:avLst/>
          </a:prstGeom>
        </p:spPr>
      </p:pic>
      <p:pic>
        <p:nvPicPr>
          <p:cNvPr id="17" name="Picture 16">
            <a:extLst>
              <a:ext uri="{FF2B5EF4-FFF2-40B4-BE49-F238E27FC236}">
                <a16:creationId xmlns:a16="http://schemas.microsoft.com/office/drawing/2014/main" xmlns="" id="{B48EEB73-7259-5144-B670-26CBD6796270}"/>
              </a:ext>
            </a:extLst>
          </p:cNvPr>
          <p:cNvPicPr>
            <a:picLocks noChangeAspect="1"/>
          </p:cNvPicPr>
          <p:nvPr/>
        </p:nvPicPr>
        <p:blipFill>
          <a:blip r:embed="rId5"/>
          <a:stretch>
            <a:fillRect/>
          </a:stretch>
        </p:blipFill>
        <p:spPr>
          <a:xfrm>
            <a:off x="1304993" y="4247562"/>
            <a:ext cx="1893179" cy="1786354"/>
          </a:xfrm>
          <a:prstGeom prst="rect">
            <a:avLst/>
          </a:prstGeom>
        </p:spPr>
      </p:pic>
    </p:spTree>
    <p:extLst>
      <p:ext uri="{BB962C8B-B14F-4D97-AF65-F5344CB8AC3E}">
        <p14:creationId xmlns:p14="http://schemas.microsoft.com/office/powerpoint/2010/main" val="171087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mn-lt"/>
              </a:rPr>
              <a:t>2012 CMMI Innovation Award</a:t>
            </a:r>
            <a:endParaRPr lang="en-US" sz="3600" dirty="0">
              <a:latin typeface="+mn-lt"/>
            </a:endParaRPr>
          </a:p>
        </p:txBody>
      </p:sp>
      <p:sp>
        <p:nvSpPr>
          <p:cNvPr id="3" name="Content Placeholder 2"/>
          <p:cNvSpPr>
            <a:spLocks noGrp="1"/>
          </p:cNvSpPr>
          <p:nvPr>
            <p:ph idx="1"/>
          </p:nvPr>
        </p:nvSpPr>
        <p:spPr>
          <a:xfrm>
            <a:off x="1422400" y="1385888"/>
            <a:ext cx="10515600" cy="4169960"/>
          </a:xfrm>
        </p:spPr>
        <p:txBody>
          <a:bodyPr/>
          <a:lstStyle/>
          <a:p>
            <a:pPr marL="0" indent="0">
              <a:buNone/>
            </a:pPr>
            <a:r>
              <a:rPr lang="en-US" b="1" dirty="0">
                <a:solidFill>
                  <a:srgbClr val="FF0000"/>
                </a:solidFill>
              </a:rPr>
              <a:t>Patient Care Connect Program</a:t>
            </a:r>
            <a:endParaRPr lang="en-US" dirty="0">
              <a:solidFill>
                <a:srgbClr val="FF0000"/>
              </a:solidFill>
            </a:endParaRPr>
          </a:p>
          <a:p>
            <a:r>
              <a:rPr lang="en-US" dirty="0"/>
              <a:t>Goal of improving </a:t>
            </a:r>
            <a:r>
              <a:rPr lang="en-US" b="1" dirty="0"/>
              <a:t>VALUE</a:t>
            </a:r>
            <a:endParaRPr lang="en-US" dirty="0"/>
          </a:p>
          <a:p>
            <a:r>
              <a:rPr lang="en-US" dirty="0"/>
              <a:t>~40 Lay (non-clinical) navigators </a:t>
            </a:r>
          </a:p>
          <a:p>
            <a:r>
              <a:rPr lang="en-US" dirty="0"/>
              <a:t>Provides extra layer of support to cancer patients across the continuum of care</a:t>
            </a:r>
          </a:p>
          <a:p>
            <a:r>
              <a:rPr lang="en-US" dirty="0"/>
              <a:t>Activities anchored by distress screening</a:t>
            </a:r>
          </a:p>
          <a:p>
            <a:pPr marL="0" indent="0">
              <a:buNone/>
            </a:pPr>
            <a:r>
              <a:rPr lang="en-US" sz="1400" dirty="0" err="1"/>
              <a:t>RocqueGB</a:t>
            </a:r>
            <a:r>
              <a:rPr lang="en-US" sz="1400" dirty="0"/>
              <a:t>, et al. The Patient Care Connect Program: Transforming Health Care through Lay Navigation. Journal of Oncology Practice 2016 Jun;12(6):e633-42. PMID: 27165489.</a:t>
            </a:r>
          </a:p>
        </p:txBody>
      </p:sp>
      <p:pic>
        <p:nvPicPr>
          <p:cNvPr id="5" name="Picture 4"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Tree>
    <p:extLst>
      <p:ext uri="{BB962C8B-B14F-4D97-AF65-F5344CB8AC3E}">
        <p14:creationId xmlns:p14="http://schemas.microsoft.com/office/powerpoint/2010/main" val="27974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652" y="0"/>
            <a:ext cx="10889859" cy="750888"/>
          </a:xfrm>
        </p:spPr>
        <p:txBody>
          <a:bodyPr/>
          <a:lstStyle/>
          <a:p>
            <a:r>
              <a:rPr lang="en-US" sz="3600" b="1" dirty="0">
                <a:latin typeface="+mn-lt"/>
              </a:rPr>
              <a:t>UAB Health System Cancer Community Network</a:t>
            </a:r>
          </a:p>
        </p:txBody>
      </p:sp>
      <p:sp>
        <p:nvSpPr>
          <p:cNvPr id="46" name="Rectangle 45"/>
          <p:cNvSpPr/>
          <p:nvPr/>
        </p:nvSpPr>
        <p:spPr>
          <a:xfrm>
            <a:off x="7755467" y="5740401"/>
            <a:ext cx="999067" cy="843972"/>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9" name="Picture 8"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641625" y="5638797"/>
            <a:ext cx="1234439" cy="1188720"/>
          </a:xfrm>
          <a:prstGeom prst="rect">
            <a:avLst/>
          </a:prstGeom>
        </p:spPr>
      </p:pic>
      <p:pic>
        <p:nvPicPr>
          <p:cNvPr id="5" name="Picture 4">
            <a:extLst>
              <a:ext uri="{FF2B5EF4-FFF2-40B4-BE49-F238E27FC236}">
                <a16:creationId xmlns:a16="http://schemas.microsoft.com/office/drawing/2014/main" xmlns="" id="{37543BE6-AC23-3A4C-AA47-227A02622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4652" y="942695"/>
            <a:ext cx="5271639" cy="4629874"/>
          </a:xfrm>
          <a:prstGeom prst="rect">
            <a:avLst/>
          </a:prstGeom>
        </p:spPr>
      </p:pic>
      <p:pic>
        <p:nvPicPr>
          <p:cNvPr id="7" name="Picture 6">
            <a:extLst>
              <a:ext uri="{FF2B5EF4-FFF2-40B4-BE49-F238E27FC236}">
                <a16:creationId xmlns:a16="http://schemas.microsoft.com/office/drawing/2014/main" xmlns="" id="{067B6B2E-B2F5-BA42-A765-170BC4E005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6502" y="942695"/>
            <a:ext cx="5578009" cy="4797706"/>
          </a:xfrm>
          <a:prstGeom prst="rect">
            <a:avLst/>
          </a:prstGeom>
        </p:spPr>
      </p:pic>
    </p:spTree>
    <p:extLst>
      <p:ext uri="{BB962C8B-B14F-4D97-AF65-F5344CB8AC3E}">
        <p14:creationId xmlns:p14="http://schemas.microsoft.com/office/powerpoint/2010/main" val="803955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latin typeface="+mn-lt"/>
              </a:rPr>
              <a:t>Program Goals</a:t>
            </a:r>
          </a:p>
        </p:txBody>
      </p:sp>
      <p:sp>
        <p:nvSpPr>
          <p:cNvPr id="5" name="Content Placeholder 4"/>
          <p:cNvSpPr>
            <a:spLocks noGrp="1"/>
          </p:cNvSpPr>
          <p:nvPr>
            <p:ph idx="1"/>
          </p:nvPr>
        </p:nvSpPr>
        <p:spPr>
          <a:xfrm>
            <a:off x="1422400" y="1045649"/>
            <a:ext cx="10515600" cy="4100512"/>
          </a:xfrm>
        </p:spPr>
        <p:txBody>
          <a:bodyPr/>
          <a:lstStyle/>
          <a:p>
            <a:pPr marL="609585" indent="-609585">
              <a:buClrTx/>
              <a:buSzPct val="101000"/>
              <a:buFont typeface="+mj-lt"/>
              <a:buAutoNum type="arabicPeriod"/>
              <a:defRPr/>
            </a:pPr>
            <a:r>
              <a:rPr lang="en-US" dirty="0"/>
              <a:t>Reduction in </a:t>
            </a:r>
            <a:r>
              <a:rPr lang="en-US" dirty="0">
                <a:solidFill>
                  <a:srgbClr val="FF0000"/>
                </a:solidFill>
              </a:rPr>
              <a:t>emergency room visits</a:t>
            </a:r>
            <a:r>
              <a:rPr lang="en-US" dirty="0"/>
              <a:t>.</a:t>
            </a:r>
          </a:p>
          <a:p>
            <a:pPr marL="1055688" lvl="1" indent="-428625">
              <a:buClrTx/>
              <a:buFont typeface="Arial" panose="020B0604020202020204" pitchFamily="34" charset="0"/>
              <a:buChar char="•"/>
              <a:defRPr/>
            </a:pPr>
            <a:r>
              <a:rPr lang="en-US" dirty="0"/>
              <a:t>Reduction in unnecessary </a:t>
            </a:r>
            <a:r>
              <a:rPr lang="en-US" dirty="0">
                <a:solidFill>
                  <a:srgbClr val="FF0000"/>
                </a:solidFill>
              </a:rPr>
              <a:t>hospital days</a:t>
            </a:r>
            <a:r>
              <a:rPr lang="en-US" dirty="0"/>
              <a:t>.</a:t>
            </a:r>
          </a:p>
          <a:p>
            <a:pPr marL="1055688" lvl="1" indent="-428625">
              <a:buClrTx/>
              <a:buFont typeface="Arial" panose="020B0604020202020204" pitchFamily="34" charset="0"/>
              <a:buChar char="•"/>
              <a:defRPr/>
            </a:pPr>
            <a:r>
              <a:rPr lang="en-US" dirty="0"/>
              <a:t>Reduction in unnecessary </a:t>
            </a:r>
            <a:r>
              <a:rPr lang="en-US" dirty="0">
                <a:solidFill>
                  <a:srgbClr val="FF0000"/>
                </a:solidFill>
              </a:rPr>
              <a:t>ICU days</a:t>
            </a:r>
            <a:r>
              <a:rPr lang="en-US" dirty="0"/>
              <a:t>.</a:t>
            </a:r>
          </a:p>
          <a:p>
            <a:pPr marL="609585" indent="-609585">
              <a:buClrTx/>
              <a:buSzPct val="101000"/>
              <a:buFont typeface="+mj-lt"/>
              <a:buAutoNum type="arabicPeriod"/>
              <a:defRPr/>
            </a:pPr>
            <a:r>
              <a:rPr lang="en-US" dirty="0"/>
              <a:t>Encourage </a:t>
            </a:r>
            <a:r>
              <a:rPr lang="en-US" dirty="0">
                <a:solidFill>
                  <a:srgbClr val="FF0000"/>
                </a:solidFill>
              </a:rPr>
              <a:t>evidence based clinical pathways</a:t>
            </a:r>
            <a:r>
              <a:rPr lang="en-US" dirty="0"/>
              <a:t>.</a:t>
            </a:r>
          </a:p>
          <a:p>
            <a:pPr marL="609585" indent="-609585">
              <a:buClrTx/>
              <a:buSzPct val="101000"/>
              <a:buFont typeface="+mj-lt"/>
              <a:buAutoNum type="arabicPeriod"/>
              <a:defRPr/>
            </a:pPr>
            <a:r>
              <a:rPr lang="en-US" dirty="0"/>
              <a:t>Encourage earlier adoption of </a:t>
            </a:r>
            <a:r>
              <a:rPr lang="en-US" dirty="0">
                <a:solidFill>
                  <a:srgbClr val="FF0000"/>
                </a:solidFill>
              </a:rPr>
              <a:t>hospice care</a:t>
            </a:r>
            <a:r>
              <a:rPr lang="en-US" dirty="0"/>
              <a:t>.</a:t>
            </a:r>
          </a:p>
          <a:p>
            <a:pPr marL="1055688" lvl="1" indent="-428625">
              <a:buClrTx/>
              <a:buFont typeface="Arial" panose="020B0604020202020204" pitchFamily="34" charset="0"/>
              <a:buChar char="•"/>
              <a:defRPr/>
            </a:pPr>
            <a:r>
              <a:rPr lang="en-US" dirty="0"/>
              <a:t>Reduce use of</a:t>
            </a:r>
            <a:r>
              <a:rPr lang="en-US" i="1" dirty="0">
                <a:solidFill>
                  <a:srgbClr val="C00000"/>
                </a:solidFill>
              </a:rPr>
              <a:t> </a:t>
            </a:r>
            <a:r>
              <a:rPr lang="en-US" dirty="0">
                <a:solidFill>
                  <a:srgbClr val="FF0000"/>
                </a:solidFill>
              </a:rPr>
              <a:t>chemotherapy in last 2 weeks of life</a:t>
            </a:r>
            <a:r>
              <a:rPr lang="en-US" dirty="0"/>
              <a:t>.</a:t>
            </a:r>
          </a:p>
          <a:p>
            <a:pPr marL="609585" indent="-609585">
              <a:buClrTx/>
              <a:buSzPct val="101000"/>
              <a:buFont typeface="+mj-lt"/>
              <a:buAutoNum type="arabicPeriod"/>
              <a:defRPr/>
            </a:pPr>
            <a:r>
              <a:rPr lang="en-US" dirty="0"/>
              <a:t>Provide the </a:t>
            </a:r>
            <a:r>
              <a:rPr lang="en-US" dirty="0">
                <a:solidFill>
                  <a:srgbClr val="FF0000"/>
                </a:solidFill>
              </a:rPr>
              <a:t>highest quality of life </a:t>
            </a:r>
            <a:r>
              <a:rPr lang="en-US" dirty="0"/>
              <a:t>for people diagnosed with cancer.</a:t>
            </a:r>
          </a:p>
        </p:txBody>
      </p:sp>
      <p:pic>
        <p:nvPicPr>
          <p:cNvPr id="7" name="Picture 6"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spTree>
    <p:extLst>
      <p:ext uri="{BB962C8B-B14F-4D97-AF65-F5344CB8AC3E}">
        <p14:creationId xmlns:p14="http://schemas.microsoft.com/office/powerpoint/2010/main" val="11341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latin typeface="+mn-lt"/>
              </a:rPr>
              <a:t>Enrollment in Navigation</a:t>
            </a:r>
          </a:p>
        </p:txBody>
      </p:sp>
      <p:pic>
        <p:nvPicPr>
          <p:cNvPr id="7" name="Picture 6"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pic>
        <p:nvPicPr>
          <p:cNvPr id="3" name="Picture 2">
            <a:extLst>
              <a:ext uri="{FF2B5EF4-FFF2-40B4-BE49-F238E27FC236}">
                <a16:creationId xmlns:a16="http://schemas.microsoft.com/office/drawing/2014/main" xmlns="" id="{87998851-82AF-F443-9B25-8F3C9E515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877" y="870148"/>
            <a:ext cx="9990589" cy="4875531"/>
          </a:xfrm>
          <a:prstGeom prst="rect">
            <a:avLst/>
          </a:prstGeom>
        </p:spPr>
      </p:pic>
    </p:spTree>
    <p:extLst>
      <p:ext uri="{BB962C8B-B14F-4D97-AF65-F5344CB8AC3E}">
        <p14:creationId xmlns:p14="http://schemas.microsoft.com/office/powerpoint/2010/main" val="325211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latin typeface="+mn-lt"/>
              </a:rPr>
              <a:t>PCCP Patient Contacts (3/2013-12/2015)</a:t>
            </a:r>
          </a:p>
        </p:txBody>
      </p:sp>
      <p:pic>
        <p:nvPicPr>
          <p:cNvPr id="7" name="Picture 6"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pic>
        <p:nvPicPr>
          <p:cNvPr id="8" name="Picture 7">
            <a:extLst>
              <a:ext uri="{FF2B5EF4-FFF2-40B4-BE49-F238E27FC236}">
                <a16:creationId xmlns:a16="http://schemas.microsoft.com/office/drawing/2014/main" xmlns="" id="{E30289F6-B86F-CF46-A4C4-2E5655D01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569" y="900002"/>
            <a:ext cx="10852555" cy="4852616"/>
          </a:xfrm>
          <a:prstGeom prst="rect">
            <a:avLst/>
          </a:prstGeom>
        </p:spPr>
      </p:pic>
    </p:spTree>
    <p:extLst>
      <p:ext uri="{BB962C8B-B14F-4D97-AF65-F5344CB8AC3E}">
        <p14:creationId xmlns:p14="http://schemas.microsoft.com/office/powerpoint/2010/main" val="754472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latin typeface="+mn-lt"/>
              </a:rPr>
              <a:t>Distress Screening</a:t>
            </a:r>
          </a:p>
        </p:txBody>
      </p:sp>
      <p:pic>
        <p:nvPicPr>
          <p:cNvPr id="7" name="Picture 6" descr="ASCO_FFR_logo_RGBcircle.pdf"/>
          <p:cNvPicPr>
            <a:picLocks noChangeAspect="1"/>
          </p:cNvPicPr>
          <p:nvPr/>
        </p:nvPicPr>
        <p:blipFill rotWithShape="1">
          <a:blip r:embed="rId2">
            <a:extLst>
              <a:ext uri="{28A0092B-C50C-407E-A947-70E740481C1C}">
                <a14:useLocalDpi xmlns:a14="http://schemas.microsoft.com/office/drawing/2010/main" val="0"/>
              </a:ext>
            </a:extLst>
          </a:blip>
          <a:srcRect l="34190" t="38580" r="33457" b="37346"/>
          <a:stretch/>
        </p:blipFill>
        <p:spPr>
          <a:xfrm>
            <a:off x="10477503" y="5638797"/>
            <a:ext cx="1234439" cy="1188720"/>
          </a:xfrm>
          <a:prstGeom prst="rect">
            <a:avLst/>
          </a:prstGeom>
        </p:spPr>
      </p:pic>
      <p:pic>
        <p:nvPicPr>
          <p:cNvPr id="3" name="Picture 2">
            <a:extLst>
              <a:ext uri="{FF2B5EF4-FFF2-40B4-BE49-F238E27FC236}">
                <a16:creationId xmlns:a16="http://schemas.microsoft.com/office/drawing/2014/main" xmlns="" id="{52A3A943-5174-E74E-B810-35255DCF86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157" y="881392"/>
            <a:ext cx="10857118" cy="4850005"/>
          </a:xfrm>
          <a:prstGeom prst="rect">
            <a:avLst/>
          </a:prstGeom>
        </p:spPr>
      </p:pic>
    </p:spTree>
    <p:extLst>
      <p:ext uri="{BB962C8B-B14F-4D97-AF65-F5344CB8AC3E}">
        <p14:creationId xmlns:p14="http://schemas.microsoft.com/office/powerpoint/2010/main" val="3588186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oard Presentation Design Template">
  <a:themeElements>
    <a:clrScheme name="Board Presentation Design Template 8">
      <a:dk1>
        <a:srgbClr val="000000"/>
      </a:dk1>
      <a:lt1>
        <a:srgbClr val="FFFFFF"/>
      </a:lt1>
      <a:dk2>
        <a:srgbClr val="000000"/>
      </a:dk2>
      <a:lt2>
        <a:srgbClr val="006600"/>
      </a:lt2>
      <a:accent1>
        <a:srgbClr val="FFCC00"/>
      </a:accent1>
      <a:accent2>
        <a:srgbClr val="000066"/>
      </a:accent2>
      <a:accent3>
        <a:srgbClr val="FFFFFF"/>
      </a:accent3>
      <a:accent4>
        <a:srgbClr val="000000"/>
      </a:accent4>
      <a:accent5>
        <a:srgbClr val="FFE2AA"/>
      </a:accent5>
      <a:accent6>
        <a:srgbClr val="00005C"/>
      </a:accent6>
      <a:hlink>
        <a:srgbClr val="D1D1FF"/>
      </a:hlink>
      <a:folHlink>
        <a:srgbClr val="CF0E30"/>
      </a:folHlink>
    </a:clrScheme>
    <a:fontScheme name="Board Presentation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oard Presentation Desig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ard Presentation Desig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ard Presentation Desig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ard Presentation Desig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ard Presentation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ard Presentation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ard Presentation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ard Presentation Design Template 8">
        <a:dk1>
          <a:srgbClr val="000000"/>
        </a:dk1>
        <a:lt1>
          <a:srgbClr val="FFFFFF"/>
        </a:lt1>
        <a:dk2>
          <a:srgbClr val="000000"/>
        </a:dk2>
        <a:lt2>
          <a:srgbClr val="006600"/>
        </a:lt2>
        <a:accent1>
          <a:srgbClr val="FFCC00"/>
        </a:accent1>
        <a:accent2>
          <a:srgbClr val="000066"/>
        </a:accent2>
        <a:accent3>
          <a:srgbClr val="FFFFFF"/>
        </a:accent3>
        <a:accent4>
          <a:srgbClr val="000000"/>
        </a:accent4>
        <a:accent5>
          <a:srgbClr val="FFE2AA"/>
        </a:accent5>
        <a:accent6>
          <a:srgbClr val="00005C"/>
        </a:accent6>
        <a:hlink>
          <a:srgbClr val="D1D1FF"/>
        </a:hlink>
        <a:folHlink>
          <a:srgbClr val="CF0E3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2902</TotalTime>
  <Words>869</Words>
  <Application>Microsoft Office PowerPoint</Application>
  <PresentationFormat>Custom</PresentationFormat>
  <Paragraphs>141</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Board Presentation Design Template</vt:lpstr>
      <vt:lpstr>PowerPoint Presentation</vt:lpstr>
      <vt:lpstr>Disclosure</vt:lpstr>
      <vt:lpstr>Navigation at UAB</vt:lpstr>
      <vt:lpstr>2012 CMMI Innovation Award</vt:lpstr>
      <vt:lpstr>UAB Health System Cancer Community Network</vt:lpstr>
      <vt:lpstr>Program Goals</vt:lpstr>
      <vt:lpstr>Enrollment in Navigation</vt:lpstr>
      <vt:lpstr>PCCP Patient Contacts (3/2013-12/2015)</vt:lpstr>
      <vt:lpstr>Distress Screening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Sustainability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Valeria Stevenson</dc:creator>
  <cp:lastModifiedBy>Lisa Roy</cp:lastModifiedBy>
  <cp:revision>67</cp:revision>
  <cp:lastPrinted>2018-05-30T19:08:42Z</cp:lastPrinted>
  <dcterms:created xsi:type="dcterms:W3CDTF">2017-04-25T19:01:45Z</dcterms:created>
  <dcterms:modified xsi:type="dcterms:W3CDTF">2018-06-12T16:44:00Z</dcterms:modified>
</cp:coreProperties>
</file>